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4_4EF0E072.xml" ContentType="application/vnd.ms-powerpoint.comments+xml"/>
  <Override PartName="/ppt/comments/modernComment_10D_E1C1CD57.xml" ContentType="application/vnd.ms-powerpoint.comments+xml"/>
  <Override PartName="/ppt/comments/modernComment_111_4BB8935F.xml" ContentType="application/vnd.ms-powerpoint.comments+xml"/>
  <Override PartName="/ppt/comments/modernComment_102_BB49C61A.xml" ContentType="application/vnd.ms-powerpoint.comments+xml"/>
  <Override PartName="/ppt/comments/modernComment_112_7EF89386.xml" ContentType="application/vnd.ms-powerpoint.comments+xml"/>
  <Override PartName="/ppt/comments/modernComment_113_FD72927D.xml" ContentType="application/vnd.ms-powerpoint.comments+xml"/>
  <Override PartName="/ppt/comments/modernComment_114_5037ECA0.xml" ContentType="application/vnd.ms-powerpoint.comments+xml"/>
  <Override PartName="/ppt/comments/modernComment_115_514A56B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1" r:id="rId3"/>
    <p:sldId id="260" r:id="rId4"/>
    <p:sldId id="272" r:id="rId5"/>
    <p:sldId id="269" r:id="rId6"/>
    <p:sldId id="273" r:id="rId7"/>
    <p:sldId id="258" r:id="rId8"/>
    <p:sldId id="274" r:id="rId9"/>
    <p:sldId id="275" r:id="rId10"/>
    <p:sldId id="276" r:id="rId11"/>
    <p:sldId id="277" r:id="rId12"/>
    <p:sldId id="278" r:id="rId13"/>
    <p:sldId id="268"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FFEE83-D0F6-F154-FE43-563B56C84465}" name="Jessica Ortiz-Lang" initials="JOL" userId="S::jessicao@soles4souls.org::2558cad8-e1c1-4486-b254-394c1c30540b" providerId="AD"/>
  <p188:author id="{8984FDFA-A5F0-CD8F-7C79-076849D6DE0A}" name="Jessica Ortiz-Lang" initials="JO" userId="S::JessicaO@soles4souls.org::2558cad8-e1c1-4486-b254-394c1c30540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3CCBF"/>
    <a:srgbClr val="C8D856"/>
    <a:srgbClr val="EFB728"/>
    <a:srgbClr val="ED8AB2"/>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08"/>
    <p:restoredTop sz="94633"/>
  </p:normalViewPr>
  <p:slideViewPr>
    <p:cSldViewPr snapToGrid="0">
      <p:cViewPr varScale="1">
        <p:scale>
          <a:sx n="143" d="100"/>
          <a:sy n="143" d="100"/>
        </p:scale>
        <p:origin x="16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02_BB49C61A.xml><?xml version="1.0" encoding="utf-8"?>
<p188:cmLst xmlns:a="http://schemas.openxmlformats.org/drawingml/2006/main" xmlns:r="http://schemas.openxmlformats.org/officeDocument/2006/relationships" xmlns:p188="http://schemas.microsoft.com/office/powerpoint/2018/8/main">
  <p188:cm id="{CBBE5FA4-A3E9-A943-915F-98F472148C98}" authorId="{FEFFEE83-D0F6-F154-FE43-563B56C84465}" created="2023-11-30T22:26:36.756">
    <pc:sldMkLst xmlns:pc="http://schemas.microsoft.com/office/powerpoint/2013/main/command">
      <pc:docMk/>
      <pc:sldMk cId="3142174234" sldId="258"/>
    </pc:sldMkLst>
    <p188:txBody>
      <a:bodyPr/>
      <a:lstStyle/>
      <a:p>
        <a:r>
          <a:rPr lang="en-US"/>
          <a:t>Slide option 1: Any title calls out should be in Warm Orange. Not necessary to include it if the copy doesn’t call for it. 
**PHOTO QUALITY example: Please make sure to use a professional-quality image if possible. Contact Jess’s team if you need image help. </a:t>
        </a:r>
      </a:p>
    </p188:txBody>
  </p188:cm>
</p188:cmLst>
</file>

<file path=ppt/comments/modernComment_104_4EF0E072.xml><?xml version="1.0" encoding="utf-8"?>
<p188:cmLst xmlns:a="http://schemas.openxmlformats.org/drawingml/2006/main" xmlns:r="http://schemas.openxmlformats.org/officeDocument/2006/relationships" xmlns:p188="http://schemas.microsoft.com/office/powerpoint/2018/8/main">
  <p188:cm id="{E1F5959C-3836-1F43-BF45-3E78DB41393D}" authorId="{FEFFEE83-D0F6-F154-FE43-563B56C84465}" created="2023-11-30T22:34:04.262">
    <pc:sldMkLst xmlns:pc="http://schemas.microsoft.com/office/powerpoint/2013/main/command">
      <pc:docMk/>
      <pc:sldMk cId="1324408946" sldId="260"/>
    </pc:sldMkLst>
    <p188:txBody>
      <a:bodyPr/>
      <a:lstStyle/>
      <a:p>
        <a:r>
          <a:rPr lang="en-US"/>
          <a:t>Slide design option 3. 
Text box will stay in the same postion. Do not change the color of the light gray box.  
*IF the text does not fit into the text box, please use a different slide design.
**PHOTO QUALITY example. Please make sure to use a professional-quality image if possible. Contact Jess’s team if you need image help. </a:t>
        </a:r>
      </a:p>
    </p188:txBody>
  </p188:cm>
</p188:cmLst>
</file>

<file path=ppt/comments/modernComment_10D_E1C1CD57.xml><?xml version="1.0" encoding="utf-8"?>
<p188:cmLst xmlns:a="http://schemas.openxmlformats.org/drawingml/2006/main" xmlns:r="http://schemas.openxmlformats.org/officeDocument/2006/relationships" xmlns:p188="http://schemas.microsoft.com/office/powerpoint/2018/8/main">
  <p188:cm id="{D5A0EF18-E9B6-1D47-A276-AC89D78671EB}" authorId="{8984FDFA-A5F0-CD8F-7C79-076849D6DE0A}" created="2023-11-30T21:24:38.144">
    <ac:deMkLst xmlns:ac="http://schemas.microsoft.com/office/drawing/2013/main/command">
      <pc:docMk xmlns:pc="http://schemas.microsoft.com/office/powerpoint/2013/main/command"/>
      <pc:sldMk xmlns:pc="http://schemas.microsoft.com/office/powerpoint/2013/main/command" cId="2836098730" sldId="257"/>
      <ac:picMk id="13" creationId="{871C82D3-C446-088E-5041-4BA6E00B1659}"/>
    </ac:deMkLst>
    <p188:txBody>
      <a:bodyPr/>
      <a:lstStyle/>
      <a:p>
        <a:r>
          <a:rPr lang="en-US"/>
          <a:t>A break slide option. Please make sure the transparency of the image is turned down to accomodate the text. 
*Alt option: darken the image with a dark overlay color. 
Text color can be changed depending of its a dark image or light image. 
**PHOTO QUALITY example: Please make sure to use a professional quality image if possible. Contact Jess’s team if you need image help. </a:t>
        </a:r>
      </a:p>
    </p188:txBody>
  </p188:cm>
</p188:cmLst>
</file>

<file path=ppt/comments/modernComment_111_4BB8935F.xml><?xml version="1.0" encoding="utf-8"?>
<p188:cmLst xmlns:a="http://schemas.openxmlformats.org/drawingml/2006/main" xmlns:r="http://schemas.openxmlformats.org/officeDocument/2006/relationships" xmlns:p188="http://schemas.microsoft.com/office/powerpoint/2018/8/main">
  <p188:cm id="{E1F5959C-3836-1F43-BF45-3E78DB41393D}" authorId="{FEFFEE83-D0F6-F154-FE43-563B56C84465}" created="2023-11-30T22:34:04.262">
    <pc:sldMkLst xmlns:pc="http://schemas.microsoft.com/office/powerpoint/2013/main/command">
      <pc:docMk/>
      <pc:sldMk cId="1324408946" sldId="260"/>
    </pc:sldMkLst>
    <p188:txBody>
      <a:bodyPr/>
      <a:lstStyle/>
      <a:p>
        <a:r>
          <a:rPr lang="en-US"/>
          <a:t>Slide design option 3. 
Text box will stay in the same postion. Do not change the color of the light gray box.  
*IF the text does not fit into the text box, please use a different slide design.
**PHOTO QUALITY example. Please make sure to use a professional-quality image if possible. Contact Jess’s team if you need image help. </a:t>
        </a:r>
      </a:p>
    </p188:txBody>
  </p188:cm>
</p188:cmLst>
</file>

<file path=ppt/comments/modernComment_112_7EF89386.xml><?xml version="1.0" encoding="utf-8"?>
<p188:cmLst xmlns:a="http://schemas.openxmlformats.org/drawingml/2006/main" xmlns:r="http://schemas.openxmlformats.org/officeDocument/2006/relationships" xmlns:p188="http://schemas.microsoft.com/office/powerpoint/2018/8/main">
  <p188:cm id="{E1F5959C-3836-1F43-BF45-3E78DB41393D}" authorId="{FEFFEE83-D0F6-F154-FE43-563B56C84465}" created="2023-11-30T22:34:04.262">
    <pc:sldMkLst xmlns:pc="http://schemas.microsoft.com/office/powerpoint/2013/main/command">
      <pc:docMk/>
      <pc:sldMk cId="1324408946" sldId="260"/>
    </pc:sldMkLst>
    <p188:txBody>
      <a:bodyPr/>
      <a:lstStyle/>
      <a:p>
        <a:r>
          <a:rPr lang="en-US"/>
          <a:t>Slide design option 3. 
Text box will stay in the same postion. Do not change the color of the light gray box.  
*IF the text does not fit into the text box, please use a different slide design.
**PHOTO QUALITY example. Please make sure to use a professional-quality image if possible. Contact Jess’s team if you need image help. </a:t>
        </a:r>
      </a:p>
    </p188:txBody>
  </p188:cm>
</p188:cmLst>
</file>

<file path=ppt/comments/modernComment_113_FD72927D.xml><?xml version="1.0" encoding="utf-8"?>
<p188:cmLst xmlns:a="http://schemas.openxmlformats.org/drawingml/2006/main" xmlns:r="http://schemas.openxmlformats.org/officeDocument/2006/relationships" xmlns:p188="http://schemas.microsoft.com/office/powerpoint/2018/8/main">
  <p188:cm id="{9556C056-832A-A947-AF93-A701B1D09C43}" authorId="{FEFFEE83-D0F6-F154-FE43-563B56C84465}" created="2023-11-30T22:26:36.756">
    <pc:sldMkLst xmlns:pc="http://schemas.microsoft.com/office/powerpoint/2013/main/command">
      <pc:docMk/>
      <pc:sldMk cId="3142174234" sldId="258"/>
    </pc:sldMkLst>
    <p188:txBody>
      <a:bodyPr/>
      <a:lstStyle/>
      <a:p>
        <a:r>
          <a:rPr lang="en-US"/>
          <a:t>Slide option 1: Any title calls out should be in Warm Orange. Not necessary to include it if the copy doesn’t call for it. 
**PHOTO QUALITY example: Please make sure to use a professional-quality image if possible. Contact Jess’s team if you need image help. </a:t>
        </a:r>
      </a:p>
    </p188:txBody>
  </p188:cm>
</p188:cmLst>
</file>

<file path=ppt/comments/modernComment_114_5037ECA0.xml><?xml version="1.0" encoding="utf-8"?>
<p188:cmLst xmlns:a="http://schemas.openxmlformats.org/drawingml/2006/main" xmlns:r="http://schemas.openxmlformats.org/officeDocument/2006/relationships" xmlns:p188="http://schemas.microsoft.com/office/powerpoint/2018/8/main">
  <p188:cm id="{A74AE677-EDAD-0E4D-BF80-1BEC552F3C9E}" authorId="{FEFFEE83-D0F6-F154-FE43-563B56C84465}" created="2023-11-30T22:34:04.262">
    <pc:sldMkLst xmlns:pc="http://schemas.microsoft.com/office/powerpoint/2013/main/command">
      <pc:docMk/>
      <pc:sldMk cId="1324408946" sldId="260"/>
    </pc:sldMkLst>
    <p188:txBody>
      <a:bodyPr/>
      <a:lstStyle/>
      <a:p>
        <a:r>
          <a:rPr lang="en-US"/>
          <a:t>Slide design option 3. 
Text box will stay in the same postion. Do not change the color of the light gray box.  
*IF the text does not fit into the text box, please use a different slide design.
**PHOTO QUALITY example. Please make sure to use a professional-quality image if possible. Contact Jess’s team if you need image help. </a:t>
        </a:r>
      </a:p>
    </p188:txBody>
  </p188:cm>
</p188:cmLst>
</file>

<file path=ppt/comments/modernComment_115_514A56BC.xml><?xml version="1.0" encoding="utf-8"?>
<p188:cmLst xmlns:a="http://schemas.openxmlformats.org/drawingml/2006/main" xmlns:r="http://schemas.openxmlformats.org/officeDocument/2006/relationships" xmlns:p188="http://schemas.microsoft.com/office/powerpoint/2018/8/main">
  <p188:cm id="{5F39F1F6-61D0-C54F-869F-AFD7D51CC00C}" authorId="{FEFFEE83-D0F6-F154-FE43-563B56C84465}" created="2023-11-30T22:26:36.756">
    <pc:sldMkLst xmlns:pc="http://schemas.microsoft.com/office/powerpoint/2013/main/command">
      <pc:docMk/>
      <pc:sldMk cId="3142174234" sldId="258"/>
    </pc:sldMkLst>
    <p188:txBody>
      <a:bodyPr/>
      <a:lstStyle/>
      <a:p>
        <a:r>
          <a:rPr lang="en-US"/>
          <a:t>Slide option 1: Any title calls out should be in Warm Orange. Not necessary to include it if the copy doesn’t call for it. 
**PHOTO QUALITY example: Please make sure to use a professional-quality image if possible. Contact Jess’s team if you need image help.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5028-EF77-CBB1-270F-1AF52AC34D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D3A86-630F-8A4D-1B51-708261034F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E48AB4-22CE-0220-9093-BF6A9E1090E6}"/>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5" name="Footer Placeholder 4">
            <a:extLst>
              <a:ext uri="{FF2B5EF4-FFF2-40B4-BE49-F238E27FC236}">
                <a16:creationId xmlns:a16="http://schemas.microsoft.com/office/drawing/2014/main" id="{34EBACAB-0BB8-A280-8321-60A5880B3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6F2DC-C12B-F1AD-2EEB-D0BAFCD636BA}"/>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325833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1DC6-213B-18AD-A315-33FF83F6B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4C892E-A54C-4753-9018-8E30C50A2C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73A0A-396F-478F-89E3-D8635101B0B7}"/>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5" name="Footer Placeholder 4">
            <a:extLst>
              <a:ext uri="{FF2B5EF4-FFF2-40B4-BE49-F238E27FC236}">
                <a16:creationId xmlns:a16="http://schemas.microsoft.com/office/drawing/2014/main" id="{9E8B55D6-981D-B738-771E-C4DEAD1DF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B4EEF-71CE-4CC4-F932-CF49941B2E69}"/>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37041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1FCC2F-C8C7-C896-0D0E-85C5ED01A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D9CD29-669F-4C98-B796-7AF2328F5A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6F411-F544-8E6B-BFFE-BEE1B4072811}"/>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5" name="Footer Placeholder 4">
            <a:extLst>
              <a:ext uri="{FF2B5EF4-FFF2-40B4-BE49-F238E27FC236}">
                <a16:creationId xmlns:a16="http://schemas.microsoft.com/office/drawing/2014/main" id="{89AEFAFA-1414-95A9-0015-D9BBBA669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5C4A9-B5DA-95C1-0833-52ADFCA3D819}"/>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14172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EF62-AC72-93E7-A493-B741828D7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D5270-819A-ADEA-EBAD-3D4157C201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F16A8-1419-53E8-62B7-A2D7F82C3256}"/>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5" name="Footer Placeholder 4">
            <a:extLst>
              <a:ext uri="{FF2B5EF4-FFF2-40B4-BE49-F238E27FC236}">
                <a16:creationId xmlns:a16="http://schemas.microsoft.com/office/drawing/2014/main" id="{04200A8E-0303-8127-F450-FBCF936D0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06C94-453B-D73D-1C04-414E28EF7C08}"/>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207593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C66D3-7B9D-43FA-5897-A1AABF51A2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BBF6-9A3A-2D2E-9BF0-1756FD388F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EC8A9-5A23-91E8-E528-CFFF0188FC92}"/>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5" name="Footer Placeholder 4">
            <a:extLst>
              <a:ext uri="{FF2B5EF4-FFF2-40B4-BE49-F238E27FC236}">
                <a16:creationId xmlns:a16="http://schemas.microsoft.com/office/drawing/2014/main" id="{44068A73-99DA-61C1-8B5D-7472D43FA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96AC0-4012-AB19-0063-4E82CFD65422}"/>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4200681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FFCE-1AA8-DC17-03FD-1957D0B27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10B12-02D1-5B20-2C14-349F07723A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43D5A-52FA-092F-F8F5-787DC4EA9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8FDA5-C30B-96E5-A104-3273118BC1E4}"/>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6" name="Footer Placeholder 5">
            <a:extLst>
              <a:ext uri="{FF2B5EF4-FFF2-40B4-BE49-F238E27FC236}">
                <a16:creationId xmlns:a16="http://schemas.microsoft.com/office/drawing/2014/main" id="{FC46416C-DC98-49DE-70FF-A6F9932F4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5DD4A-547E-A4E2-E4B1-81E9EB9BE8B5}"/>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981028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DB6B-9026-BD26-1BD2-886EA30E1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130D88-A083-65B1-4F4E-8F39F229C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A9C6EE-8276-C93E-8F5C-AB2C89D4BB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102ABC-F6E2-F890-710D-5B22A9FA4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30B8A7-C691-232F-5D1F-FEFB617DCA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F60D6-7552-D127-1223-1D0568B8D845}"/>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8" name="Footer Placeholder 7">
            <a:extLst>
              <a:ext uri="{FF2B5EF4-FFF2-40B4-BE49-F238E27FC236}">
                <a16:creationId xmlns:a16="http://schemas.microsoft.com/office/drawing/2014/main" id="{AB2D5E06-6CDD-A2C2-D356-0E553ADF00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B1683F-C4DB-2945-179E-E5D12F6317F9}"/>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1801334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E3B5-F178-55D1-0392-688BE3FD7B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3CE165-34DD-212E-C666-F47051539BF7}"/>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4" name="Footer Placeholder 3">
            <a:extLst>
              <a:ext uri="{FF2B5EF4-FFF2-40B4-BE49-F238E27FC236}">
                <a16:creationId xmlns:a16="http://schemas.microsoft.com/office/drawing/2014/main" id="{3DA3FDCA-A0D5-E39C-D487-9BEBA81C3D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C7C760-BE6B-7D7C-D9FF-DC7F45BA62BD}"/>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257777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1BC33D-7D89-9451-1A38-0AA5019B699A}"/>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3" name="Footer Placeholder 2">
            <a:extLst>
              <a:ext uri="{FF2B5EF4-FFF2-40B4-BE49-F238E27FC236}">
                <a16:creationId xmlns:a16="http://schemas.microsoft.com/office/drawing/2014/main" id="{77AF2383-8339-3EA9-8C82-6143C433E1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570AC-37FE-B338-B8BC-8F8CA469E9FB}"/>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1378624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08D1-9B91-DE89-CB39-38647C99C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8C360-5DD6-D0AE-A419-44277A175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DE031F-9DBD-109B-D3AD-C18C86ACF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C580B-7302-8B8C-D6EC-3FC181CF6307}"/>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6" name="Footer Placeholder 5">
            <a:extLst>
              <a:ext uri="{FF2B5EF4-FFF2-40B4-BE49-F238E27FC236}">
                <a16:creationId xmlns:a16="http://schemas.microsoft.com/office/drawing/2014/main" id="{DB94A319-C0DF-F2B1-740A-95A7C07E6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09172-D0F8-08D8-3D0D-11D772281C82}"/>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111434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4553-B60F-A82E-AA69-50C0BC96E0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55EE9F-6697-F8C2-121E-84E5FB516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DE09D0-85C6-2750-2529-7F2F4385E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E8C3E-D77B-96BC-AEE4-E31DF269A95C}"/>
              </a:ext>
            </a:extLst>
          </p:cNvPr>
          <p:cNvSpPr>
            <a:spLocks noGrp="1"/>
          </p:cNvSpPr>
          <p:nvPr>
            <p:ph type="dt" sz="half" idx="10"/>
          </p:nvPr>
        </p:nvSpPr>
        <p:spPr/>
        <p:txBody>
          <a:bodyPr/>
          <a:lstStyle/>
          <a:p>
            <a:fld id="{FD8DFFBA-0339-F54F-B854-877C7FDA91C5}" type="datetimeFigureOut">
              <a:rPr lang="en-US" smtClean="0"/>
              <a:t>2/27/25</a:t>
            </a:fld>
            <a:endParaRPr lang="en-US"/>
          </a:p>
        </p:txBody>
      </p:sp>
      <p:sp>
        <p:nvSpPr>
          <p:cNvPr id="6" name="Footer Placeholder 5">
            <a:extLst>
              <a:ext uri="{FF2B5EF4-FFF2-40B4-BE49-F238E27FC236}">
                <a16:creationId xmlns:a16="http://schemas.microsoft.com/office/drawing/2014/main" id="{CBAE179A-2023-CE89-F2FD-D816776F7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31D67-AB9D-ECA9-2301-69A5B3FB348E}"/>
              </a:ext>
            </a:extLst>
          </p:cNvPr>
          <p:cNvSpPr>
            <a:spLocks noGrp="1"/>
          </p:cNvSpPr>
          <p:nvPr>
            <p:ph type="sldNum" sz="quarter" idx="12"/>
          </p:nvPr>
        </p:nvSpPr>
        <p:spPr/>
        <p:txBody>
          <a:bodyPr/>
          <a:lstStyle/>
          <a:p>
            <a:fld id="{1FBAB1AA-54F6-BE4E-B89D-F55D04A888EE}" type="slidenum">
              <a:rPr lang="en-US" smtClean="0"/>
              <a:t>‹#›</a:t>
            </a:fld>
            <a:endParaRPr lang="en-US"/>
          </a:p>
        </p:txBody>
      </p:sp>
    </p:spTree>
    <p:extLst>
      <p:ext uri="{BB962C8B-B14F-4D97-AF65-F5344CB8AC3E}">
        <p14:creationId xmlns:p14="http://schemas.microsoft.com/office/powerpoint/2010/main" val="99657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60CF1-3512-AEE1-DB81-44ACEF38BF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7AAD7E-BFAD-64DA-CEB2-D25AE68DA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B17D5-5B60-52EC-4F06-090F301E8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8DFFBA-0339-F54F-B854-877C7FDA91C5}" type="datetimeFigureOut">
              <a:rPr lang="en-US" smtClean="0"/>
              <a:t>2/27/25</a:t>
            </a:fld>
            <a:endParaRPr lang="en-US"/>
          </a:p>
        </p:txBody>
      </p:sp>
      <p:sp>
        <p:nvSpPr>
          <p:cNvPr id="5" name="Footer Placeholder 4">
            <a:extLst>
              <a:ext uri="{FF2B5EF4-FFF2-40B4-BE49-F238E27FC236}">
                <a16:creationId xmlns:a16="http://schemas.microsoft.com/office/drawing/2014/main" id="{2DF2EEA8-C321-2B51-9FD9-8C446BC5E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729BE8-C0C7-713A-0EFA-50CA41F940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BAB1AA-54F6-BE4E-B89D-F55D04A888EE}" type="slidenum">
              <a:rPr lang="en-US" smtClean="0"/>
              <a:t>‹#›</a:t>
            </a:fld>
            <a:endParaRPr lang="en-US"/>
          </a:p>
        </p:txBody>
      </p:sp>
    </p:spTree>
    <p:extLst>
      <p:ext uri="{BB962C8B-B14F-4D97-AF65-F5344CB8AC3E}">
        <p14:creationId xmlns:p14="http://schemas.microsoft.com/office/powerpoint/2010/main" val="80522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18/10/relationships/comments" Target="../comments/modernComment_114_5037ECA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microsoft.com/office/2018/10/relationships/comments" Target="../comments/modernComment_115_514A56BC.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04_4EF0E07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emf"/><Relationship Id="rId2" Type="http://schemas.microsoft.com/office/2018/10/relationships/comments" Target="../comments/modernComment_10D_E1C1CD57.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111_4BB8935F.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18/10/relationships/comments" Target="../comments/modernComment_102_BB49C61A.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microsoft.com/office/2018/10/relationships/comments" Target="../comments/modernComment_112_7EF8938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microsoft.com/office/2018/10/relationships/comments" Target="../comments/modernComment_113_FD72927D.xml"/><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kids posing for a photo&#10;&#10;AI-generated content may be incorrect.">
            <a:extLst>
              <a:ext uri="{FF2B5EF4-FFF2-40B4-BE49-F238E27FC236}">
                <a16:creationId xmlns:a16="http://schemas.microsoft.com/office/drawing/2014/main" id="{AD9B9EE4-39CF-52A4-587B-9855D1C2991B}"/>
              </a:ext>
            </a:extLst>
          </p:cNvPr>
          <p:cNvPicPr>
            <a:picLocks noChangeAspect="1"/>
          </p:cNvPicPr>
          <p:nvPr/>
        </p:nvPicPr>
        <p:blipFill>
          <a:blip r:embed="rId2"/>
          <a:srcRect l="1882" r="3823" b="4273"/>
          <a:stretch/>
        </p:blipFill>
        <p:spPr>
          <a:xfrm>
            <a:off x="457198" y="439957"/>
            <a:ext cx="11277601" cy="5972177"/>
          </a:xfrm>
          <a:prstGeom prst="rect">
            <a:avLst/>
          </a:prstGeom>
        </p:spPr>
      </p:pic>
      <p:sp>
        <p:nvSpPr>
          <p:cNvPr id="4" name="Rectangle 3">
            <a:extLst>
              <a:ext uri="{FF2B5EF4-FFF2-40B4-BE49-F238E27FC236}">
                <a16:creationId xmlns:a16="http://schemas.microsoft.com/office/drawing/2014/main" id="{1B52B90C-0E06-6A47-ABD7-22578B420EA9}"/>
              </a:ext>
            </a:extLst>
          </p:cNvPr>
          <p:cNvSpPr/>
          <p:nvPr/>
        </p:nvSpPr>
        <p:spPr>
          <a:xfrm>
            <a:off x="457199" y="439958"/>
            <a:ext cx="11277600" cy="5972176"/>
          </a:xfrm>
          <a:prstGeom prst="rect">
            <a:avLst/>
          </a:prstGeom>
          <a:solidFill>
            <a:schemeClr val="tx1">
              <a:alpha val="604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903738-50A7-82EB-026D-5970AF17E1E3}"/>
              </a:ext>
            </a:extLst>
          </p:cNvPr>
          <p:cNvPicPr>
            <a:picLocks noChangeAspect="1"/>
          </p:cNvPicPr>
          <p:nvPr/>
        </p:nvPicPr>
        <p:blipFill>
          <a:blip r:embed="rId3"/>
          <a:stretch>
            <a:fillRect/>
          </a:stretch>
        </p:blipFill>
        <p:spPr>
          <a:xfrm>
            <a:off x="3458133" y="2967020"/>
            <a:ext cx="5275729" cy="918050"/>
          </a:xfrm>
          <a:prstGeom prst="rect">
            <a:avLst/>
          </a:prstGeom>
        </p:spPr>
      </p:pic>
    </p:spTree>
    <p:extLst>
      <p:ext uri="{BB962C8B-B14F-4D97-AF65-F5344CB8AC3E}">
        <p14:creationId xmlns:p14="http://schemas.microsoft.com/office/powerpoint/2010/main" val="283609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80FD-7858-FAEB-642B-65C2F2DECEC4}"/>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DAEF844A-7273-E6A2-1810-9BF7814A9D21}"/>
              </a:ext>
            </a:extLst>
          </p:cNvPr>
          <p:cNvSpPr/>
          <p:nvPr/>
        </p:nvSpPr>
        <p:spPr>
          <a:xfrm>
            <a:off x="0" y="0"/>
            <a:ext cx="8022472" cy="6858000"/>
          </a:xfrm>
          <a:custGeom>
            <a:avLst/>
            <a:gdLst/>
            <a:ahLst/>
            <a:cxnLst/>
            <a:rect l="l" t="t" r="r" b="b"/>
            <a:pathLst>
              <a:path w="8427810" h="10803160">
                <a:moveTo>
                  <a:pt x="0" y="0"/>
                </a:moveTo>
                <a:lnTo>
                  <a:pt x="8427810" y="0"/>
                </a:lnTo>
                <a:lnTo>
                  <a:pt x="8427810" y="10803160"/>
                </a:lnTo>
                <a:lnTo>
                  <a:pt x="0" y="10803160"/>
                </a:lnTo>
                <a:lnTo>
                  <a:pt x="0" y="0"/>
                </a:lnTo>
                <a:close/>
              </a:path>
            </a:pathLst>
          </a:custGeom>
          <a:blipFill>
            <a:blip r:embed="rId3"/>
            <a:stretch>
              <a:fillRect l="-28146" r="-1"/>
            </a:stretch>
          </a:blipFill>
        </p:spPr>
        <p:txBody>
          <a:bodyPr/>
          <a:lstStyle/>
          <a:p>
            <a:endParaRPr lang="en-US" dirty="0"/>
          </a:p>
        </p:txBody>
      </p:sp>
      <p:sp>
        <p:nvSpPr>
          <p:cNvPr id="2" name="Rectangle 1">
            <a:extLst>
              <a:ext uri="{FF2B5EF4-FFF2-40B4-BE49-F238E27FC236}">
                <a16:creationId xmlns:a16="http://schemas.microsoft.com/office/drawing/2014/main" id="{0BBA4FBE-36B2-F432-909B-B160155F59F7}"/>
              </a:ext>
            </a:extLst>
          </p:cNvPr>
          <p:cNvSpPr/>
          <p:nvPr/>
        </p:nvSpPr>
        <p:spPr>
          <a:xfrm>
            <a:off x="5776911" y="1662545"/>
            <a:ext cx="5972175" cy="353291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8DA8E0-C501-A715-E742-1E50CED2BF3E}"/>
              </a:ext>
            </a:extLst>
          </p:cNvPr>
          <p:cNvGrpSpPr/>
          <p:nvPr/>
        </p:nvGrpSpPr>
        <p:grpSpPr>
          <a:xfrm>
            <a:off x="5967331" y="2085478"/>
            <a:ext cx="5686425" cy="2687044"/>
            <a:chOff x="800100" y="1093556"/>
            <a:chExt cx="5686425" cy="2687044"/>
          </a:xfrm>
        </p:grpSpPr>
        <p:sp>
          <p:nvSpPr>
            <p:cNvPr id="5" name="TextBox 4">
              <a:extLst>
                <a:ext uri="{FF2B5EF4-FFF2-40B4-BE49-F238E27FC236}">
                  <a16:creationId xmlns:a16="http://schemas.microsoft.com/office/drawing/2014/main" id="{6D33EC55-511E-BAFC-262F-8541F106F9A8}"/>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C8D856"/>
                  </a:solidFill>
                  <a:latin typeface="Tilde" pitchFamily="2" charset="77"/>
                </a:rPr>
                <a:t>4EveryKid</a:t>
              </a:r>
            </a:p>
          </p:txBody>
        </p:sp>
        <p:sp>
          <p:nvSpPr>
            <p:cNvPr id="6" name="TextBox 5">
              <a:extLst>
                <a:ext uri="{FF2B5EF4-FFF2-40B4-BE49-F238E27FC236}">
                  <a16:creationId xmlns:a16="http://schemas.microsoft.com/office/drawing/2014/main" id="{3D5A5DA0-E3C1-62EB-D447-D81D612F7216}"/>
                </a:ext>
              </a:extLst>
            </p:cNvPr>
            <p:cNvSpPr txBox="1"/>
            <p:nvPr/>
          </p:nvSpPr>
          <p:spPr>
            <a:xfrm>
              <a:off x="800100" y="1860844"/>
              <a:ext cx="5464970" cy="1919756"/>
            </a:xfrm>
            <a:prstGeom prst="rect">
              <a:avLst/>
            </a:prstGeom>
            <a:noFill/>
          </p:spPr>
          <p:txBody>
            <a:bodyPr wrap="square" rtlCol="0">
              <a:spAutoFit/>
            </a:bodyPr>
            <a:lstStyle/>
            <a:p>
              <a:pPr>
                <a:lnSpc>
                  <a:spcPts val="2220"/>
                </a:lnSpc>
                <a:spcBef>
                  <a:spcPts val="1200"/>
                </a:spcBef>
              </a:pPr>
              <a:r>
                <a:rPr lang="en-US" sz="1600" dirty="0">
                  <a:latin typeface="Roboto Light" panose="02000000000000000000" pitchFamily="2" charset="0"/>
                  <a:ea typeface="Roboto Light" panose="02000000000000000000" pitchFamily="2" charset="0"/>
                </a:rPr>
                <a:t>Everything is really expensive right now in the United States, and it can be hard for grownups to buy everything their family needs. Some kids don’t even have a place to live.</a:t>
              </a:r>
            </a:p>
            <a:p>
              <a:pPr>
                <a:lnSpc>
                  <a:spcPts val="2220"/>
                </a:lnSpc>
                <a:spcBef>
                  <a:spcPts val="1200"/>
                </a:spcBef>
              </a:pPr>
              <a:r>
                <a:rPr lang="en-US" sz="1600" dirty="0">
                  <a:latin typeface="Roboto Light" panose="02000000000000000000" pitchFamily="2" charset="0"/>
                  <a:ea typeface="Roboto Light" panose="02000000000000000000" pitchFamily="2" charset="0"/>
                </a:rPr>
                <a:t>We give them a new pair of tennis shoes so they can play with their friends, go to gym class, and feel just like the other kids.</a:t>
              </a:r>
            </a:p>
          </p:txBody>
        </p:sp>
      </p:grpSp>
      <p:pic>
        <p:nvPicPr>
          <p:cNvPr id="18" name="Picture 17">
            <a:extLst>
              <a:ext uri="{FF2B5EF4-FFF2-40B4-BE49-F238E27FC236}">
                <a16:creationId xmlns:a16="http://schemas.microsoft.com/office/drawing/2014/main" id="{929781A1-7BDC-F29E-993C-476252C95F9C}"/>
              </a:ext>
            </a:extLst>
          </p:cNvPr>
          <p:cNvPicPr>
            <a:picLocks noChangeAspect="1"/>
          </p:cNvPicPr>
          <p:nvPr/>
        </p:nvPicPr>
        <p:blipFill>
          <a:blip r:embed="rId4"/>
          <a:stretch>
            <a:fillRect/>
          </a:stretch>
        </p:blipFill>
        <p:spPr>
          <a:xfrm>
            <a:off x="452437" y="6295389"/>
            <a:ext cx="1890714" cy="201326"/>
          </a:xfrm>
          <a:prstGeom prst="rect">
            <a:avLst/>
          </a:prstGeom>
        </p:spPr>
      </p:pic>
      <p:sp>
        <p:nvSpPr>
          <p:cNvPr id="11" name="Slide Number Placeholder 10">
            <a:extLst>
              <a:ext uri="{FF2B5EF4-FFF2-40B4-BE49-F238E27FC236}">
                <a16:creationId xmlns:a16="http://schemas.microsoft.com/office/drawing/2014/main" id="{50AF6BEF-795F-5A74-2D16-1025BFBA8DF7}"/>
              </a:ext>
            </a:extLst>
          </p:cNvPr>
          <p:cNvSpPr>
            <a:spLocks noGrp="1"/>
          </p:cNvSpPr>
          <p:nvPr>
            <p:ph type="sldNum" sz="quarter" idx="12"/>
          </p:nvPr>
        </p:nvSpPr>
        <p:spPr/>
        <p:txBody>
          <a:bodyPr/>
          <a:lstStyle/>
          <a:p>
            <a:fld id="{1548DABD-05E2-E94B-A0BE-65A3DB3DB1D6}" type="slidenum">
              <a:rPr lang="en-US" smtClean="0"/>
              <a:pPr/>
              <a:t>10</a:t>
            </a:fld>
            <a:endParaRPr lang="en-US" dirty="0"/>
          </a:p>
        </p:txBody>
      </p:sp>
    </p:spTree>
    <p:extLst>
      <p:ext uri="{BB962C8B-B14F-4D97-AF65-F5344CB8AC3E}">
        <p14:creationId xmlns:p14="http://schemas.microsoft.com/office/powerpoint/2010/main" val="134584233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2305-0D58-E773-A68F-A9F6E23189F8}"/>
            </a:ext>
          </a:extLst>
        </p:cNvPr>
        <p:cNvGrpSpPr/>
        <p:nvPr/>
      </p:nvGrpSpPr>
      <p:grpSpPr>
        <a:xfrm>
          <a:off x="0" y="0"/>
          <a:ext cx="0" cy="0"/>
          <a:chOff x="0" y="0"/>
          <a:chExt cx="0" cy="0"/>
        </a:xfrm>
      </p:grpSpPr>
      <p:pic>
        <p:nvPicPr>
          <p:cNvPr id="6" name="Picture 5" descr="Two girls hugging each other&#10;&#10;AI-generated content may be incorrect.">
            <a:extLst>
              <a:ext uri="{FF2B5EF4-FFF2-40B4-BE49-F238E27FC236}">
                <a16:creationId xmlns:a16="http://schemas.microsoft.com/office/drawing/2014/main" id="{A04CE380-9ED6-56DF-78C8-BD9DF4B65F74}"/>
              </a:ext>
            </a:extLst>
          </p:cNvPr>
          <p:cNvPicPr>
            <a:picLocks noChangeAspect="1"/>
          </p:cNvPicPr>
          <p:nvPr/>
        </p:nvPicPr>
        <p:blipFill>
          <a:blip r:embed="rId3"/>
          <a:srcRect l="29066" r="22328"/>
          <a:stretch/>
        </p:blipFill>
        <p:spPr>
          <a:xfrm>
            <a:off x="6096000" y="0"/>
            <a:ext cx="4954304" cy="6858000"/>
          </a:xfrm>
          <a:prstGeom prst="rect">
            <a:avLst/>
          </a:prstGeom>
        </p:spPr>
      </p:pic>
      <p:grpSp>
        <p:nvGrpSpPr>
          <p:cNvPr id="13" name="Group 12">
            <a:extLst>
              <a:ext uri="{FF2B5EF4-FFF2-40B4-BE49-F238E27FC236}">
                <a16:creationId xmlns:a16="http://schemas.microsoft.com/office/drawing/2014/main" id="{D7AEA8CD-DF6A-92B2-C59F-7A0FCF326713}"/>
              </a:ext>
            </a:extLst>
          </p:cNvPr>
          <p:cNvGrpSpPr/>
          <p:nvPr/>
        </p:nvGrpSpPr>
        <p:grpSpPr>
          <a:xfrm>
            <a:off x="800100" y="1690932"/>
            <a:ext cx="5686425" cy="3476135"/>
            <a:chOff x="800100" y="1093556"/>
            <a:chExt cx="5686425" cy="3476135"/>
          </a:xfrm>
        </p:grpSpPr>
        <p:sp>
          <p:nvSpPr>
            <p:cNvPr id="4" name="TextBox 3">
              <a:extLst>
                <a:ext uri="{FF2B5EF4-FFF2-40B4-BE49-F238E27FC236}">
                  <a16:creationId xmlns:a16="http://schemas.microsoft.com/office/drawing/2014/main" id="{E0E9AD36-F56A-EB14-30B4-0DCBEF8C502C}"/>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C8D856"/>
                  </a:solidFill>
                  <a:latin typeface="Tilde" pitchFamily="2" charset="77"/>
                </a:rPr>
                <a:t>4EveryKid</a:t>
              </a:r>
            </a:p>
          </p:txBody>
        </p:sp>
        <p:sp>
          <p:nvSpPr>
            <p:cNvPr id="8" name="TextBox 7">
              <a:extLst>
                <a:ext uri="{FF2B5EF4-FFF2-40B4-BE49-F238E27FC236}">
                  <a16:creationId xmlns:a16="http://schemas.microsoft.com/office/drawing/2014/main" id="{E2FD49FF-D955-6C9B-FBDC-DAAFC582EB22}"/>
                </a:ext>
              </a:extLst>
            </p:cNvPr>
            <p:cNvSpPr txBox="1"/>
            <p:nvPr/>
          </p:nvSpPr>
          <p:spPr>
            <a:xfrm>
              <a:off x="800100" y="1906141"/>
              <a:ext cx="4810991" cy="2663550"/>
            </a:xfrm>
            <a:prstGeom prst="rect">
              <a:avLst/>
            </a:prstGeom>
            <a:noFill/>
          </p:spPr>
          <p:txBody>
            <a:bodyPr wrap="square" rtlCol="0">
              <a:spAutoFit/>
            </a:bodyPr>
            <a:lstStyle/>
            <a:p>
              <a:pPr>
                <a:lnSpc>
                  <a:spcPts val="2220"/>
                </a:lnSpc>
                <a:spcBef>
                  <a:spcPts val="1200"/>
                </a:spcBef>
              </a:pPr>
              <a:r>
                <a:rPr lang="en-US" sz="1600" dirty="0">
                  <a:latin typeface="Roboto" panose="02000000000000000000" pitchFamily="2" charset="0"/>
                  <a:ea typeface="Roboto" panose="02000000000000000000" pitchFamily="2" charset="0"/>
                </a:rPr>
                <a:t>New shoes are a big help </a:t>
              </a:r>
              <a:r>
                <a:rPr lang="en-US" sz="1600" dirty="0">
                  <a:latin typeface="Roboto Light" panose="02000000000000000000" pitchFamily="2" charset="0"/>
                  <a:ea typeface="Roboto Light" panose="02000000000000000000" pitchFamily="2" charset="0"/>
                </a:rPr>
                <a:t>to kids who don’t have a place to live.</a:t>
              </a:r>
            </a:p>
            <a:p>
              <a:pPr marL="285750" indent="-285750">
                <a:lnSpc>
                  <a:spcPts val="2220"/>
                </a:lnSpc>
                <a:spcBef>
                  <a:spcPts val="1200"/>
                </a:spcBef>
                <a:buClr>
                  <a:srgbClr val="C8D856"/>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They feel better about themselves.</a:t>
              </a:r>
            </a:p>
            <a:p>
              <a:pPr marL="285750" indent="-285750">
                <a:lnSpc>
                  <a:spcPts val="2220"/>
                </a:lnSpc>
                <a:spcBef>
                  <a:spcPts val="1200"/>
                </a:spcBef>
                <a:buClr>
                  <a:srgbClr val="C8D856"/>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They get to play more.</a:t>
              </a:r>
            </a:p>
            <a:p>
              <a:pPr marL="285750" indent="-285750">
                <a:lnSpc>
                  <a:spcPts val="2220"/>
                </a:lnSpc>
                <a:spcBef>
                  <a:spcPts val="1200"/>
                </a:spcBef>
                <a:buClr>
                  <a:srgbClr val="C8D856"/>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They go to school more often and get better grades.</a:t>
              </a:r>
            </a:p>
            <a:p>
              <a:pPr marL="285750" indent="-285750">
                <a:lnSpc>
                  <a:spcPts val="2220"/>
                </a:lnSpc>
                <a:spcBef>
                  <a:spcPts val="1200"/>
                </a:spcBef>
                <a:buClr>
                  <a:srgbClr val="C8D856"/>
                </a:buClr>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They feel just like the other kids.</a:t>
              </a:r>
            </a:p>
          </p:txBody>
        </p:sp>
      </p:grpSp>
      <p:sp>
        <p:nvSpPr>
          <p:cNvPr id="11" name="Slide Number Placeholder 10">
            <a:extLst>
              <a:ext uri="{FF2B5EF4-FFF2-40B4-BE49-F238E27FC236}">
                <a16:creationId xmlns:a16="http://schemas.microsoft.com/office/drawing/2014/main" id="{AC9DA758-7D69-46D9-ED97-B9C9640F66B8}"/>
              </a:ext>
            </a:extLst>
          </p:cNvPr>
          <p:cNvSpPr>
            <a:spLocks noGrp="1"/>
          </p:cNvSpPr>
          <p:nvPr>
            <p:ph type="sldNum" sz="quarter" idx="12"/>
          </p:nvPr>
        </p:nvSpPr>
        <p:spPr/>
        <p:txBody>
          <a:bodyPr/>
          <a:lstStyle/>
          <a:p>
            <a:fld id="{1548DABD-05E2-E94B-A0BE-65A3DB3DB1D6}" type="slidenum">
              <a:rPr lang="en-US" smtClean="0"/>
              <a:pPr/>
              <a:t>11</a:t>
            </a:fld>
            <a:endParaRPr lang="en-US" dirty="0"/>
          </a:p>
        </p:txBody>
      </p:sp>
      <p:pic>
        <p:nvPicPr>
          <p:cNvPr id="7" name="Picture 6">
            <a:extLst>
              <a:ext uri="{FF2B5EF4-FFF2-40B4-BE49-F238E27FC236}">
                <a16:creationId xmlns:a16="http://schemas.microsoft.com/office/drawing/2014/main" id="{C4268494-8EDF-12AE-3EAB-A01C0498B635}"/>
              </a:ext>
            </a:extLst>
          </p:cNvPr>
          <p:cNvPicPr>
            <a:picLocks noChangeAspect="1"/>
          </p:cNvPicPr>
          <p:nvPr/>
        </p:nvPicPr>
        <p:blipFill>
          <a:blip r:embed="rId4">
            <a:alphaModFix amt="10000"/>
          </a:blip>
          <a:srcRect/>
          <a:stretch/>
        </p:blipFill>
        <p:spPr>
          <a:xfrm>
            <a:off x="481011" y="6307671"/>
            <a:ext cx="1709928" cy="182498"/>
          </a:xfrm>
          <a:prstGeom prst="rect">
            <a:avLst/>
          </a:prstGeom>
        </p:spPr>
      </p:pic>
    </p:spTree>
    <p:extLst>
      <p:ext uri="{BB962C8B-B14F-4D97-AF65-F5344CB8AC3E}">
        <p14:creationId xmlns:p14="http://schemas.microsoft.com/office/powerpoint/2010/main" val="136382636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887F8DB-27C3-65D3-006F-34B4B488D16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44" r="-862" b="-9771"/>
            </a:stretch>
          </a:blipFill>
        </p:spPr>
        <p:txBody>
          <a:bodyPr/>
          <a:lstStyle/>
          <a:p>
            <a:endParaRPr lang="en-US"/>
          </a:p>
        </p:txBody>
      </p:sp>
      <p:sp>
        <p:nvSpPr>
          <p:cNvPr id="5" name="TextBox 6">
            <a:extLst>
              <a:ext uri="{FF2B5EF4-FFF2-40B4-BE49-F238E27FC236}">
                <a16:creationId xmlns:a16="http://schemas.microsoft.com/office/drawing/2014/main" id="{EFD8DCED-589D-B411-4E78-3193128B004B}"/>
              </a:ext>
            </a:extLst>
          </p:cNvPr>
          <p:cNvSpPr txBox="1"/>
          <p:nvPr/>
        </p:nvSpPr>
        <p:spPr>
          <a:xfrm>
            <a:off x="352103" y="2985179"/>
            <a:ext cx="5062576" cy="615553"/>
          </a:xfrm>
          <a:prstGeom prst="rect">
            <a:avLst/>
          </a:prstGeom>
        </p:spPr>
        <p:txBody>
          <a:bodyPr wrap="square" lIns="0" tIns="0" rIns="0" bIns="0" rtlCol="0" anchor="t">
            <a:spAutoFit/>
          </a:bodyPr>
          <a:lstStyle/>
          <a:p>
            <a:pPr algn="ctr"/>
            <a:r>
              <a:rPr lang="en-US" sz="4000" b="1" dirty="0">
                <a:solidFill>
                  <a:srgbClr val="FFFFFF"/>
                </a:solidFill>
                <a:latin typeface="Buenos Aires Trial" pitchFamily="2" charset="0"/>
              </a:rPr>
              <a:t>Be a </a:t>
            </a:r>
            <a:r>
              <a:rPr lang="en-US" sz="4000" b="1" dirty="0">
                <a:solidFill>
                  <a:srgbClr val="63CCBF"/>
                </a:solidFill>
                <a:latin typeface="Buenos Aires Trial" pitchFamily="2" charset="0"/>
              </a:rPr>
              <a:t>change-maker!</a:t>
            </a:r>
          </a:p>
        </p:txBody>
      </p:sp>
      <p:sp>
        <p:nvSpPr>
          <p:cNvPr id="6" name="TextBox 7">
            <a:extLst>
              <a:ext uri="{FF2B5EF4-FFF2-40B4-BE49-F238E27FC236}">
                <a16:creationId xmlns:a16="http://schemas.microsoft.com/office/drawing/2014/main" id="{3C6E9B80-1714-4036-A6E6-EFA4C8E42BF8}"/>
              </a:ext>
            </a:extLst>
          </p:cNvPr>
          <p:cNvSpPr txBox="1"/>
          <p:nvPr/>
        </p:nvSpPr>
        <p:spPr>
          <a:xfrm>
            <a:off x="983707" y="3816309"/>
            <a:ext cx="3799368" cy="564257"/>
          </a:xfrm>
          <a:prstGeom prst="rect">
            <a:avLst/>
          </a:prstGeom>
        </p:spPr>
        <p:txBody>
          <a:bodyPr wrap="square" lIns="0" tIns="0" rIns="0" bIns="0" rtlCol="0" anchor="t">
            <a:spAutoFit/>
          </a:bodyPr>
          <a:lstStyle/>
          <a:p>
            <a:pPr algn="ctr">
              <a:lnSpc>
                <a:spcPts val="2220"/>
              </a:lnSpc>
            </a:pPr>
            <a:r>
              <a:rPr lang="en-US" sz="2000" b="1" dirty="0">
                <a:solidFill>
                  <a:srgbClr val="FFFFFF"/>
                </a:solidFill>
                <a:latin typeface="Tilde" pitchFamily="2" charset="77"/>
              </a:rPr>
              <a:t>Kids like you can help us do good things all over the world!</a:t>
            </a:r>
          </a:p>
        </p:txBody>
      </p:sp>
      <p:sp>
        <p:nvSpPr>
          <p:cNvPr id="7" name="TextBox 8">
            <a:extLst>
              <a:ext uri="{FF2B5EF4-FFF2-40B4-BE49-F238E27FC236}">
                <a16:creationId xmlns:a16="http://schemas.microsoft.com/office/drawing/2014/main" id="{B3C084AB-8860-10D1-DC98-AF3B7584E2B9}"/>
              </a:ext>
            </a:extLst>
          </p:cNvPr>
          <p:cNvSpPr txBox="1"/>
          <p:nvPr/>
        </p:nvSpPr>
        <p:spPr>
          <a:xfrm>
            <a:off x="947847" y="4579872"/>
            <a:ext cx="3624150" cy="1263166"/>
          </a:xfrm>
          <a:prstGeom prst="rect">
            <a:avLst/>
          </a:prstGeom>
        </p:spPr>
        <p:txBody>
          <a:bodyPr wrap="square" lIns="0" tIns="0" rIns="0" bIns="0" rtlCol="0" anchor="t">
            <a:spAutoFit/>
          </a:bodyPr>
          <a:lstStyle/>
          <a:p>
            <a:pPr marL="588353" lvl="1" indent="-294176">
              <a:lnSpc>
                <a:spcPts val="2220"/>
              </a:lnSpc>
              <a:spcBef>
                <a:spcPts val="1200"/>
              </a:spcBef>
              <a:buClr>
                <a:srgbClr val="63CCBF"/>
              </a:buClr>
              <a:buSzPct val="115000"/>
              <a:buFont typeface="Arial"/>
              <a:buChar char="•"/>
            </a:pPr>
            <a:r>
              <a:rPr lang="en-US" sz="1600" dirty="0">
                <a:solidFill>
                  <a:srgbClr val="FFFFFF"/>
                </a:solidFill>
                <a:latin typeface="Roboto 2"/>
              </a:rPr>
              <a:t>Ask a grownup if you can donate shoes you don’t wear anymore.</a:t>
            </a:r>
          </a:p>
          <a:p>
            <a:pPr marL="588353" lvl="1" indent="-294176">
              <a:lnSpc>
                <a:spcPts val="2220"/>
              </a:lnSpc>
              <a:spcBef>
                <a:spcPts val="1200"/>
              </a:spcBef>
              <a:buClr>
                <a:srgbClr val="63CCBF"/>
              </a:buClr>
              <a:buSzPct val="115000"/>
              <a:buFont typeface="Arial"/>
              <a:buChar char="•"/>
            </a:pPr>
            <a:r>
              <a:rPr lang="en-US" sz="1600" dirty="0">
                <a:solidFill>
                  <a:srgbClr val="FFFFFF"/>
                </a:solidFill>
                <a:latin typeface="Roboto 2"/>
              </a:rPr>
              <a:t>Ask your friends and neighbors to donate their extra shoes.</a:t>
            </a:r>
          </a:p>
        </p:txBody>
      </p:sp>
      <p:pic>
        <p:nvPicPr>
          <p:cNvPr id="15" name="Picture 14">
            <a:extLst>
              <a:ext uri="{FF2B5EF4-FFF2-40B4-BE49-F238E27FC236}">
                <a16:creationId xmlns:a16="http://schemas.microsoft.com/office/drawing/2014/main" id="{1DC10B0B-1260-1C8E-29B6-A06D9E0A394B}"/>
              </a:ext>
            </a:extLst>
          </p:cNvPr>
          <p:cNvPicPr>
            <a:picLocks noChangeAspect="1"/>
          </p:cNvPicPr>
          <p:nvPr/>
        </p:nvPicPr>
        <p:blipFill>
          <a:blip r:embed="rId3"/>
          <a:stretch>
            <a:fillRect/>
          </a:stretch>
        </p:blipFill>
        <p:spPr>
          <a:xfrm>
            <a:off x="1768523" y="1294071"/>
            <a:ext cx="2229736" cy="1352292"/>
          </a:xfrm>
          <a:prstGeom prst="rect">
            <a:avLst/>
          </a:prstGeom>
        </p:spPr>
      </p:pic>
    </p:spTree>
    <p:extLst>
      <p:ext uri="{BB962C8B-B14F-4D97-AF65-F5344CB8AC3E}">
        <p14:creationId xmlns:p14="http://schemas.microsoft.com/office/powerpoint/2010/main" val="148625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blip>
            <a:stretch>
              <a:fillRect t="-1111" b="-1111"/>
            </a:stretch>
          </a:blipFill>
        </p:spPr>
        <p:txBody>
          <a:bodyPr/>
          <a:lstStyle/>
          <a:p>
            <a:endParaRPr lang="en-US" sz="1200" dirty="0"/>
          </a:p>
        </p:txBody>
      </p:sp>
      <p:sp>
        <p:nvSpPr>
          <p:cNvPr id="3" name="Rectangle 2">
            <a:extLst>
              <a:ext uri="{FF2B5EF4-FFF2-40B4-BE49-F238E27FC236}">
                <a16:creationId xmlns:a16="http://schemas.microsoft.com/office/drawing/2014/main" id="{D49BCF18-FD0F-B80C-2A9E-F3FDAEAFE667}"/>
              </a:ext>
            </a:extLst>
          </p:cNvPr>
          <p:cNvSpPr/>
          <p:nvPr/>
        </p:nvSpPr>
        <p:spPr>
          <a:xfrm>
            <a:off x="3281082" y="2474259"/>
            <a:ext cx="5576047" cy="1882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273F61-FA56-40A6-F3F9-1D93FC97DA50}"/>
              </a:ext>
            </a:extLst>
          </p:cNvPr>
          <p:cNvPicPr>
            <a:picLocks noChangeAspect="1"/>
          </p:cNvPicPr>
          <p:nvPr/>
        </p:nvPicPr>
        <p:blipFill>
          <a:blip r:embed="rId3"/>
          <a:stretch>
            <a:fillRect/>
          </a:stretch>
        </p:blipFill>
        <p:spPr>
          <a:xfrm>
            <a:off x="3639671" y="3043693"/>
            <a:ext cx="4912658" cy="7706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oung child tying her shoelaces&#10;&#10;Description automatically generated">
            <a:extLst>
              <a:ext uri="{FF2B5EF4-FFF2-40B4-BE49-F238E27FC236}">
                <a16:creationId xmlns:a16="http://schemas.microsoft.com/office/drawing/2014/main" id="{970C0A15-CFE5-D3D3-4D16-D0B83D0AE71B}"/>
              </a:ext>
            </a:extLst>
          </p:cNvPr>
          <p:cNvPicPr>
            <a:picLocks noChangeAspect="1"/>
          </p:cNvPicPr>
          <p:nvPr/>
        </p:nvPicPr>
        <p:blipFill rotWithShape="1">
          <a:blip r:embed="rId2">
            <a:alphaModFix/>
          </a:blip>
          <a:srcRect t="5841" b="14874"/>
          <a:stretch/>
        </p:blipFill>
        <p:spPr>
          <a:xfrm>
            <a:off x="457199" y="439957"/>
            <a:ext cx="11277600" cy="5972177"/>
          </a:xfrm>
          <a:prstGeom prst="rect">
            <a:avLst/>
          </a:prstGeom>
        </p:spPr>
      </p:pic>
      <p:sp>
        <p:nvSpPr>
          <p:cNvPr id="4" name="Rectangle 3">
            <a:extLst>
              <a:ext uri="{FF2B5EF4-FFF2-40B4-BE49-F238E27FC236}">
                <a16:creationId xmlns:a16="http://schemas.microsoft.com/office/drawing/2014/main" id="{97E79D08-5175-56E0-6337-F1A1322F1795}"/>
              </a:ext>
            </a:extLst>
          </p:cNvPr>
          <p:cNvSpPr/>
          <p:nvPr/>
        </p:nvSpPr>
        <p:spPr>
          <a:xfrm>
            <a:off x="457199" y="439958"/>
            <a:ext cx="11277600" cy="5972177"/>
          </a:xfrm>
          <a:prstGeom prst="rect">
            <a:avLst/>
          </a:prstGeom>
          <a:solidFill>
            <a:schemeClr val="tx1">
              <a:alpha val="59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2B867C6-B0B8-B413-57F5-0622439F030B}"/>
              </a:ext>
            </a:extLst>
          </p:cNvPr>
          <p:cNvPicPr>
            <a:picLocks noChangeAspect="1"/>
          </p:cNvPicPr>
          <p:nvPr/>
        </p:nvPicPr>
        <p:blipFill>
          <a:blip r:embed="rId3"/>
          <a:stretch>
            <a:fillRect/>
          </a:stretch>
        </p:blipFill>
        <p:spPr>
          <a:xfrm>
            <a:off x="10081826" y="678950"/>
            <a:ext cx="1408176" cy="598475"/>
          </a:xfrm>
          <a:prstGeom prst="rect">
            <a:avLst/>
          </a:prstGeom>
        </p:spPr>
      </p:pic>
      <p:sp>
        <p:nvSpPr>
          <p:cNvPr id="3" name="TextBox 2">
            <a:extLst>
              <a:ext uri="{FF2B5EF4-FFF2-40B4-BE49-F238E27FC236}">
                <a16:creationId xmlns:a16="http://schemas.microsoft.com/office/drawing/2014/main" id="{4B229963-88CC-B3BB-90BF-2E867E3C454D}"/>
              </a:ext>
            </a:extLst>
          </p:cNvPr>
          <p:cNvSpPr txBox="1"/>
          <p:nvPr/>
        </p:nvSpPr>
        <p:spPr>
          <a:xfrm>
            <a:off x="3125815" y="2825880"/>
            <a:ext cx="5940368" cy="1200329"/>
          </a:xfrm>
          <a:prstGeom prst="rect">
            <a:avLst/>
          </a:prstGeom>
          <a:noFill/>
        </p:spPr>
        <p:txBody>
          <a:bodyPr wrap="square" rtlCol="0">
            <a:spAutoFit/>
          </a:bodyPr>
          <a:lstStyle/>
          <a:p>
            <a:r>
              <a:rPr lang="en-US" sz="7200" b="1" dirty="0">
                <a:solidFill>
                  <a:schemeClr val="bg1"/>
                </a:solidFill>
                <a:latin typeface="Buenos Aires Trial" pitchFamily="2" charset="0"/>
              </a:rPr>
              <a:t>THANK </a:t>
            </a:r>
            <a:r>
              <a:rPr lang="en-US" sz="7200" b="1" dirty="0">
                <a:solidFill>
                  <a:srgbClr val="63CCBF"/>
                </a:solidFill>
                <a:latin typeface="Buenos Aires Trial" pitchFamily="2" charset="0"/>
              </a:rPr>
              <a:t>YOU</a:t>
            </a:r>
            <a:r>
              <a:rPr lang="en-US" sz="7200" b="1" dirty="0">
                <a:solidFill>
                  <a:srgbClr val="63CCBF"/>
                </a:solidFill>
                <a:latin typeface="Tilde Black" pitchFamily="2" charset="77"/>
              </a:rPr>
              <a:t>!</a:t>
            </a:r>
          </a:p>
        </p:txBody>
      </p:sp>
      <p:sp>
        <p:nvSpPr>
          <p:cNvPr id="8" name="TextBox 7">
            <a:extLst>
              <a:ext uri="{FF2B5EF4-FFF2-40B4-BE49-F238E27FC236}">
                <a16:creationId xmlns:a16="http://schemas.microsoft.com/office/drawing/2014/main" id="{C1BFA857-257F-B9B3-4EE8-87A86F0FC61B}"/>
              </a:ext>
            </a:extLst>
          </p:cNvPr>
          <p:cNvSpPr txBox="1"/>
          <p:nvPr/>
        </p:nvSpPr>
        <p:spPr>
          <a:xfrm>
            <a:off x="4150367" y="4607195"/>
            <a:ext cx="1822935" cy="338554"/>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Visit us at </a:t>
            </a:r>
            <a:r>
              <a:rPr lang="en-US" sz="1600" dirty="0">
                <a:solidFill>
                  <a:srgbClr val="63CCBF"/>
                </a:solidFill>
                <a:latin typeface="Roboto Medium" panose="02000000000000000000" pitchFamily="2" charset="0"/>
                <a:ea typeface="Roboto Medium" panose="02000000000000000000" pitchFamily="2" charset="0"/>
              </a:rPr>
              <a:t>s4s.org</a:t>
            </a:r>
          </a:p>
        </p:txBody>
      </p:sp>
      <p:sp>
        <p:nvSpPr>
          <p:cNvPr id="10" name="TextBox 9">
            <a:extLst>
              <a:ext uri="{FF2B5EF4-FFF2-40B4-BE49-F238E27FC236}">
                <a16:creationId xmlns:a16="http://schemas.microsoft.com/office/drawing/2014/main" id="{DBDE7AD5-6EB8-EBF4-AE1C-676AD0472DD8}"/>
              </a:ext>
            </a:extLst>
          </p:cNvPr>
          <p:cNvSpPr txBox="1"/>
          <p:nvPr/>
        </p:nvSpPr>
        <p:spPr>
          <a:xfrm>
            <a:off x="6096000" y="4607195"/>
            <a:ext cx="2448106" cy="338554"/>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Follow us </a:t>
            </a:r>
            <a:r>
              <a:rPr lang="en-US" sz="1600" dirty="0">
                <a:solidFill>
                  <a:srgbClr val="63CCBF"/>
                </a:solidFill>
                <a:latin typeface="Roboto Medium" panose="02000000000000000000" pitchFamily="2" charset="0"/>
                <a:ea typeface="Roboto Medium" panose="02000000000000000000" pitchFamily="2" charset="0"/>
              </a:rPr>
              <a:t>@Soles4Souls</a:t>
            </a:r>
          </a:p>
        </p:txBody>
      </p:sp>
      <p:pic>
        <p:nvPicPr>
          <p:cNvPr id="11" name="Picture 10">
            <a:extLst>
              <a:ext uri="{FF2B5EF4-FFF2-40B4-BE49-F238E27FC236}">
                <a16:creationId xmlns:a16="http://schemas.microsoft.com/office/drawing/2014/main" id="{89F139CF-81F9-4C78-572C-4908200B0225}"/>
              </a:ext>
            </a:extLst>
          </p:cNvPr>
          <p:cNvPicPr>
            <a:picLocks noChangeAspect="1"/>
          </p:cNvPicPr>
          <p:nvPr/>
        </p:nvPicPr>
        <p:blipFill>
          <a:blip r:embed="rId4"/>
          <a:stretch>
            <a:fillRect/>
          </a:stretch>
        </p:blipFill>
        <p:spPr>
          <a:xfrm>
            <a:off x="5061835" y="5213360"/>
            <a:ext cx="2068330" cy="279234"/>
          </a:xfrm>
          <a:prstGeom prst="rect">
            <a:avLst/>
          </a:prstGeom>
        </p:spPr>
      </p:pic>
    </p:spTree>
    <p:extLst>
      <p:ext uri="{BB962C8B-B14F-4D97-AF65-F5344CB8AC3E}">
        <p14:creationId xmlns:p14="http://schemas.microsoft.com/office/powerpoint/2010/main" val="37300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E9BD-D16C-7590-4F83-F1FC1A45DAD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69E57DC-1772-2D0F-B50D-DE643F16BF16}"/>
              </a:ext>
            </a:extLst>
          </p:cNvPr>
          <p:cNvPicPr>
            <a:picLocks noChangeAspect="1"/>
          </p:cNvPicPr>
          <p:nvPr/>
        </p:nvPicPr>
        <p:blipFill>
          <a:blip r:embed="rId2">
            <a:alphaModFix amt="10000"/>
          </a:blip>
          <a:srcRect/>
          <a:stretch/>
        </p:blipFill>
        <p:spPr>
          <a:xfrm>
            <a:off x="481011" y="6307671"/>
            <a:ext cx="1709928" cy="182498"/>
          </a:xfrm>
          <a:prstGeom prst="rect">
            <a:avLst/>
          </a:prstGeom>
        </p:spPr>
      </p:pic>
      <p:sp>
        <p:nvSpPr>
          <p:cNvPr id="3" name="Rectangle 2">
            <a:extLst>
              <a:ext uri="{FF2B5EF4-FFF2-40B4-BE49-F238E27FC236}">
                <a16:creationId xmlns:a16="http://schemas.microsoft.com/office/drawing/2014/main" id="{B3021A84-43E7-8B7B-1ECC-E93903A1C282}"/>
              </a:ext>
            </a:extLst>
          </p:cNvPr>
          <p:cNvSpPr/>
          <p:nvPr/>
        </p:nvSpPr>
        <p:spPr>
          <a:xfrm>
            <a:off x="481011" y="2507673"/>
            <a:ext cx="3606639" cy="3515967"/>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24" name="Rectangle 23">
            <a:extLst>
              <a:ext uri="{FF2B5EF4-FFF2-40B4-BE49-F238E27FC236}">
                <a16:creationId xmlns:a16="http://schemas.microsoft.com/office/drawing/2014/main" id="{BCE0D7C2-B648-DEB8-B977-8FD0C046CF61}"/>
              </a:ext>
            </a:extLst>
          </p:cNvPr>
          <p:cNvSpPr/>
          <p:nvPr/>
        </p:nvSpPr>
        <p:spPr>
          <a:xfrm>
            <a:off x="4293392" y="2507673"/>
            <a:ext cx="3606639" cy="3515967"/>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sp>
        <p:nvSpPr>
          <p:cNvPr id="34" name="Rectangle 33">
            <a:extLst>
              <a:ext uri="{FF2B5EF4-FFF2-40B4-BE49-F238E27FC236}">
                <a16:creationId xmlns:a16="http://schemas.microsoft.com/office/drawing/2014/main" id="{D92395B7-9EF4-F8A0-2FCF-F1184D561CA3}"/>
              </a:ext>
            </a:extLst>
          </p:cNvPr>
          <p:cNvSpPr/>
          <p:nvPr/>
        </p:nvSpPr>
        <p:spPr>
          <a:xfrm>
            <a:off x="8118634" y="2507673"/>
            <a:ext cx="3606639" cy="3515967"/>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93F4D"/>
                </a:solidFill>
              </a:rPr>
              <a:t>  </a:t>
            </a:r>
          </a:p>
        </p:txBody>
      </p:sp>
      <p:pic>
        <p:nvPicPr>
          <p:cNvPr id="9" name="Picture 8">
            <a:extLst>
              <a:ext uri="{FF2B5EF4-FFF2-40B4-BE49-F238E27FC236}">
                <a16:creationId xmlns:a16="http://schemas.microsoft.com/office/drawing/2014/main" id="{72B055C8-5B33-4635-515A-32DB2D4E2071}"/>
              </a:ext>
            </a:extLst>
          </p:cNvPr>
          <p:cNvPicPr>
            <a:picLocks noChangeAspect="1"/>
          </p:cNvPicPr>
          <p:nvPr/>
        </p:nvPicPr>
        <p:blipFill>
          <a:blip r:embed="rId3"/>
          <a:stretch>
            <a:fillRect/>
          </a:stretch>
        </p:blipFill>
        <p:spPr>
          <a:xfrm>
            <a:off x="1435937" y="2697339"/>
            <a:ext cx="1696786" cy="1746400"/>
          </a:xfrm>
          <a:prstGeom prst="rect">
            <a:avLst/>
          </a:prstGeom>
        </p:spPr>
      </p:pic>
      <p:sp>
        <p:nvSpPr>
          <p:cNvPr id="10" name="TextBox 9">
            <a:extLst>
              <a:ext uri="{FF2B5EF4-FFF2-40B4-BE49-F238E27FC236}">
                <a16:creationId xmlns:a16="http://schemas.microsoft.com/office/drawing/2014/main" id="{7844134E-7CFB-F1EB-A2C7-8A5CAF2810A1}"/>
              </a:ext>
            </a:extLst>
          </p:cNvPr>
          <p:cNvSpPr txBox="1"/>
          <p:nvPr/>
        </p:nvSpPr>
        <p:spPr>
          <a:xfrm>
            <a:off x="409575" y="602667"/>
            <a:ext cx="5686425" cy="646331"/>
          </a:xfrm>
          <a:prstGeom prst="rect">
            <a:avLst/>
          </a:prstGeom>
          <a:noFill/>
        </p:spPr>
        <p:txBody>
          <a:bodyPr wrap="square" rtlCol="0">
            <a:spAutoFit/>
          </a:bodyPr>
          <a:lstStyle/>
          <a:p>
            <a:r>
              <a:rPr lang="en-US" sz="3600" b="1" dirty="0">
                <a:latin typeface="Tilde" pitchFamily="2" charset="77"/>
              </a:rPr>
              <a:t>Our Mission</a:t>
            </a:r>
          </a:p>
        </p:txBody>
      </p:sp>
      <p:sp>
        <p:nvSpPr>
          <p:cNvPr id="13" name="TextBox 12">
            <a:extLst>
              <a:ext uri="{FF2B5EF4-FFF2-40B4-BE49-F238E27FC236}">
                <a16:creationId xmlns:a16="http://schemas.microsoft.com/office/drawing/2014/main" id="{F40D9084-DF2C-0E8D-DA31-C92C29EE7AA4}"/>
              </a:ext>
            </a:extLst>
          </p:cNvPr>
          <p:cNvSpPr txBox="1"/>
          <p:nvPr/>
        </p:nvSpPr>
        <p:spPr>
          <a:xfrm>
            <a:off x="409575" y="1286886"/>
            <a:ext cx="11372850" cy="1073371"/>
          </a:xfrm>
          <a:prstGeom prst="rect">
            <a:avLst/>
          </a:prstGeom>
          <a:noFill/>
        </p:spPr>
        <p:txBody>
          <a:bodyPr wrap="square" rtlCol="0">
            <a:spAutoFit/>
          </a:bodyPr>
          <a:lstStyle/>
          <a:p>
            <a:pPr marL="12700" marR="5080">
              <a:lnSpc>
                <a:spcPts val="2220"/>
              </a:lnSpc>
              <a:spcBef>
                <a:spcPts val="1200"/>
              </a:spcBef>
            </a:pPr>
            <a:r>
              <a:rPr lang="en-US" sz="1600" dirty="0">
                <a:latin typeface="Tilde 2"/>
              </a:rPr>
              <a:t>Soles4Souls helps people around the world who don’t have enough </a:t>
            </a:r>
            <a:r>
              <a:rPr lang="en-US" sz="1600" dirty="0">
                <a:solidFill>
                  <a:srgbClr val="63CCBF"/>
                </a:solidFill>
                <a:latin typeface="Tilde 2"/>
              </a:rPr>
              <a:t>shoes and clothes. </a:t>
            </a:r>
            <a:r>
              <a:rPr lang="en-US" sz="1600" dirty="0">
                <a:latin typeface="Roboto Light" panose="02000000000000000000" pitchFamily="2" charset="0"/>
                <a:ea typeface="Roboto Light" panose="02000000000000000000" pitchFamily="2" charset="0"/>
              </a:rPr>
              <a:t>Since 2006, people have helped us get shoes and clothing to people in all over the United States and in 131 other countries. </a:t>
            </a:r>
          </a:p>
          <a:p>
            <a:pPr>
              <a:lnSpc>
                <a:spcPts val="2220"/>
              </a:lnSpc>
              <a:spcBef>
                <a:spcPts val="1200"/>
              </a:spcBef>
            </a:pPr>
            <a:r>
              <a:rPr lang="en-US" sz="1600" dirty="0">
                <a:latin typeface="Roboto Light" panose="02000000000000000000" pitchFamily="2" charset="0"/>
                <a:ea typeface="Roboto Light" panose="02000000000000000000" pitchFamily="2" charset="0"/>
              </a:rPr>
              <a:t>Just last year, we… </a:t>
            </a:r>
          </a:p>
        </p:txBody>
      </p:sp>
      <p:sp>
        <p:nvSpPr>
          <p:cNvPr id="5" name="TextBox 4">
            <a:extLst>
              <a:ext uri="{FF2B5EF4-FFF2-40B4-BE49-F238E27FC236}">
                <a16:creationId xmlns:a16="http://schemas.microsoft.com/office/drawing/2014/main" id="{9CA2D239-7B7E-A46F-13B8-470AB55C2166}"/>
              </a:ext>
            </a:extLst>
          </p:cNvPr>
          <p:cNvSpPr txBox="1"/>
          <p:nvPr/>
        </p:nvSpPr>
        <p:spPr>
          <a:xfrm>
            <a:off x="614363" y="4586230"/>
            <a:ext cx="3357562" cy="1201611"/>
          </a:xfrm>
          <a:prstGeom prst="rect">
            <a:avLst/>
          </a:prstGeom>
          <a:noFill/>
        </p:spPr>
        <p:txBody>
          <a:bodyPr wrap="square" rtlCol="0">
            <a:spAutoFit/>
          </a:bodyPr>
          <a:lstStyle/>
          <a:p>
            <a:pPr algn="ctr">
              <a:lnSpc>
                <a:spcPts val="2220"/>
              </a:lnSpc>
              <a:spcBef>
                <a:spcPts val="605"/>
              </a:spcBef>
            </a:pPr>
            <a:r>
              <a:rPr lang="en-US" sz="1600" dirty="0">
                <a:latin typeface="Roboto" panose="02000000000000000000" pitchFamily="2" charset="0"/>
                <a:ea typeface="Roboto" panose="02000000000000000000" pitchFamily="2" charset="0"/>
              </a:rPr>
              <a:t>Gave away </a:t>
            </a:r>
            <a:r>
              <a:rPr lang="en-US" sz="1600" dirty="0">
                <a:solidFill>
                  <a:srgbClr val="63CCBF"/>
                </a:solidFill>
                <a:latin typeface="Roboto" panose="02000000000000000000" pitchFamily="2" charset="0"/>
                <a:ea typeface="Roboto" panose="02000000000000000000" pitchFamily="2" charset="0"/>
              </a:rPr>
              <a:t>5,455,289</a:t>
            </a:r>
            <a:r>
              <a:rPr lang="en-US" sz="1600" dirty="0">
                <a:latin typeface="Roboto" panose="02000000000000000000" pitchFamily="2" charset="0"/>
                <a:ea typeface="Roboto" panose="02000000000000000000" pitchFamily="2" charset="0"/>
              </a:rPr>
              <a:t> pairs of shoes to people in need. </a:t>
            </a:r>
            <a:r>
              <a:rPr lang="en-US" sz="1600" dirty="0">
                <a:latin typeface="Roboto Light" panose="02000000000000000000" pitchFamily="2" charset="0"/>
                <a:ea typeface="Roboto Light" panose="02000000000000000000" pitchFamily="2" charset="0"/>
              </a:rPr>
              <a:t>That many shoes would reach from the bottom of California to the top!</a:t>
            </a:r>
          </a:p>
        </p:txBody>
      </p:sp>
      <p:sp>
        <p:nvSpPr>
          <p:cNvPr id="27" name="TextBox 26">
            <a:extLst>
              <a:ext uri="{FF2B5EF4-FFF2-40B4-BE49-F238E27FC236}">
                <a16:creationId xmlns:a16="http://schemas.microsoft.com/office/drawing/2014/main" id="{7171AAB6-4320-ABCA-D1C7-67B9DC7102F5}"/>
              </a:ext>
            </a:extLst>
          </p:cNvPr>
          <p:cNvSpPr txBox="1"/>
          <p:nvPr/>
        </p:nvSpPr>
        <p:spPr>
          <a:xfrm>
            <a:off x="4426744" y="4586230"/>
            <a:ext cx="3357562" cy="919482"/>
          </a:xfrm>
          <a:prstGeom prst="rect">
            <a:avLst/>
          </a:prstGeom>
          <a:noFill/>
        </p:spPr>
        <p:txBody>
          <a:bodyPr wrap="square" rtlCol="0">
            <a:spAutoFit/>
          </a:bodyPr>
          <a:lstStyle/>
          <a:p>
            <a:pPr algn="ctr">
              <a:lnSpc>
                <a:spcPts val="2220"/>
              </a:lnSpc>
              <a:spcBef>
                <a:spcPts val="605"/>
              </a:spcBef>
            </a:pPr>
            <a:r>
              <a:rPr lang="en-US" sz="1600" dirty="0">
                <a:latin typeface="Roboto" panose="02000000000000000000" pitchFamily="2" charset="0"/>
                <a:ea typeface="Roboto" panose="02000000000000000000" pitchFamily="2" charset="0"/>
              </a:rPr>
              <a:t>Gave away </a:t>
            </a:r>
            <a:r>
              <a:rPr lang="en-US" sz="1600" dirty="0">
                <a:solidFill>
                  <a:srgbClr val="63CCBF"/>
                </a:solidFill>
                <a:latin typeface="Roboto" panose="02000000000000000000" pitchFamily="2" charset="0"/>
                <a:ea typeface="Roboto" panose="02000000000000000000" pitchFamily="2" charset="0"/>
              </a:rPr>
              <a:t>3,104,281</a:t>
            </a:r>
            <a:r>
              <a:rPr lang="en-US" sz="1600" dirty="0">
                <a:latin typeface="Roboto" panose="02000000000000000000" pitchFamily="2" charset="0"/>
                <a:ea typeface="Roboto" panose="02000000000000000000" pitchFamily="2" charset="0"/>
              </a:rPr>
              <a:t> pieces of clothing. </a:t>
            </a:r>
            <a:r>
              <a:rPr lang="en-US" sz="1600" dirty="0">
                <a:latin typeface="Roboto Light" panose="02000000000000000000" pitchFamily="2" charset="0"/>
                <a:ea typeface="Roboto Light" panose="02000000000000000000" pitchFamily="2" charset="0"/>
              </a:rPr>
              <a:t>That’s enough to fill the Big Ben tower three times!</a:t>
            </a:r>
          </a:p>
        </p:txBody>
      </p:sp>
      <p:sp>
        <p:nvSpPr>
          <p:cNvPr id="37" name="TextBox 36">
            <a:extLst>
              <a:ext uri="{FF2B5EF4-FFF2-40B4-BE49-F238E27FC236}">
                <a16:creationId xmlns:a16="http://schemas.microsoft.com/office/drawing/2014/main" id="{7C94766E-C015-7049-DE9D-CED300257262}"/>
              </a:ext>
            </a:extLst>
          </p:cNvPr>
          <p:cNvSpPr txBox="1"/>
          <p:nvPr/>
        </p:nvSpPr>
        <p:spPr>
          <a:xfrm>
            <a:off x="8251985" y="4586230"/>
            <a:ext cx="3358123" cy="1201611"/>
          </a:xfrm>
          <a:prstGeom prst="rect">
            <a:avLst/>
          </a:prstGeom>
          <a:noFill/>
        </p:spPr>
        <p:txBody>
          <a:bodyPr wrap="square" rtlCol="0">
            <a:spAutoFit/>
          </a:bodyPr>
          <a:lstStyle/>
          <a:p>
            <a:pPr algn="ctr">
              <a:lnSpc>
                <a:spcPts val="2220"/>
              </a:lnSpc>
              <a:spcBef>
                <a:spcPts val="605"/>
              </a:spcBef>
            </a:pPr>
            <a:r>
              <a:rPr lang="en-US" sz="1600" dirty="0">
                <a:latin typeface="Roboto" panose="02000000000000000000" pitchFamily="2" charset="0"/>
                <a:ea typeface="Roboto" panose="02000000000000000000" pitchFamily="2" charset="0"/>
              </a:rPr>
              <a:t>Prevented </a:t>
            </a:r>
            <a:r>
              <a:rPr lang="en-US" sz="1600" dirty="0">
                <a:solidFill>
                  <a:srgbClr val="63CCBF"/>
                </a:solidFill>
                <a:latin typeface="Roboto" panose="02000000000000000000" pitchFamily="2" charset="0"/>
                <a:ea typeface="Roboto" panose="02000000000000000000" pitchFamily="2" charset="0"/>
              </a:rPr>
              <a:t>9,089,043</a:t>
            </a:r>
            <a:r>
              <a:rPr lang="en-US" sz="1600" dirty="0">
                <a:latin typeface="Roboto" panose="02000000000000000000" pitchFamily="2" charset="0"/>
                <a:ea typeface="Roboto" panose="02000000000000000000" pitchFamily="2" charset="0"/>
              </a:rPr>
              <a:t> pairs of shoes and pieces of clothing from being thrown away.</a:t>
            </a:r>
            <a:r>
              <a:rPr lang="en-US" sz="1600" dirty="0">
                <a:latin typeface="Roboto Light" panose="02000000000000000000" pitchFamily="2" charset="0"/>
                <a:ea typeface="Roboto Light" panose="02000000000000000000" pitchFamily="2" charset="0"/>
              </a:rPr>
              <a:t> That stuff weighed as much as a thousand elephants!</a:t>
            </a:r>
          </a:p>
        </p:txBody>
      </p:sp>
      <p:sp>
        <p:nvSpPr>
          <p:cNvPr id="14" name="Slide Number Placeholder 13">
            <a:extLst>
              <a:ext uri="{FF2B5EF4-FFF2-40B4-BE49-F238E27FC236}">
                <a16:creationId xmlns:a16="http://schemas.microsoft.com/office/drawing/2014/main" id="{A5FF663C-C1B4-25E9-FA71-BDEC0AFB6645}"/>
              </a:ext>
            </a:extLst>
          </p:cNvPr>
          <p:cNvSpPr>
            <a:spLocks noGrp="1"/>
          </p:cNvSpPr>
          <p:nvPr>
            <p:ph type="sldNum" sz="quarter" idx="12"/>
          </p:nvPr>
        </p:nvSpPr>
        <p:spPr/>
        <p:txBody>
          <a:bodyPr/>
          <a:lstStyle/>
          <a:p>
            <a:fld id="{1548DABD-05E2-E94B-A0BE-65A3DB3DB1D6}" type="slidenum">
              <a:rPr lang="en-US" smtClean="0"/>
              <a:pPr/>
              <a:t>2</a:t>
            </a:fld>
            <a:endParaRPr lang="en-US" dirty="0"/>
          </a:p>
        </p:txBody>
      </p:sp>
      <p:pic>
        <p:nvPicPr>
          <p:cNvPr id="7" name="Picture 6">
            <a:extLst>
              <a:ext uri="{FF2B5EF4-FFF2-40B4-BE49-F238E27FC236}">
                <a16:creationId xmlns:a16="http://schemas.microsoft.com/office/drawing/2014/main" id="{7238872E-8000-6C17-0A6E-4A2592F13225}"/>
              </a:ext>
            </a:extLst>
          </p:cNvPr>
          <p:cNvPicPr>
            <a:picLocks noChangeAspect="1"/>
          </p:cNvPicPr>
          <p:nvPr/>
        </p:nvPicPr>
        <p:blipFill>
          <a:blip r:embed="rId4"/>
          <a:stretch>
            <a:fillRect/>
          </a:stretch>
        </p:blipFill>
        <p:spPr>
          <a:xfrm>
            <a:off x="5743804" y="2639037"/>
            <a:ext cx="704391" cy="1864180"/>
          </a:xfrm>
          <a:prstGeom prst="rect">
            <a:avLst/>
          </a:prstGeom>
        </p:spPr>
      </p:pic>
      <p:pic>
        <p:nvPicPr>
          <p:cNvPr id="8" name="Picture 7">
            <a:extLst>
              <a:ext uri="{FF2B5EF4-FFF2-40B4-BE49-F238E27FC236}">
                <a16:creationId xmlns:a16="http://schemas.microsoft.com/office/drawing/2014/main" id="{9555BFF2-4A3E-0DE7-DB74-4AB73977EC11}"/>
              </a:ext>
            </a:extLst>
          </p:cNvPr>
          <p:cNvPicPr>
            <a:picLocks noChangeAspect="1"/>
          </p:cNvPicPr>
          <p:nvPr/>
        </p:nvPicPr>
        <p:blipFill>
          <a:blip r:embed="rId5"/>
          <a:stretch>
            <a:fillRect/>
          </a:stretch>
        </p:blipFill>
        <p:spPr>
          <a:xfrm>
            <a:off x="9002632" y="2718133"/>
            <a:ext cx="1959136" cy="1705988"/>
          </a:xfrm>
          <a:prstGeom prst="rect">
            <a:avLst/>
          </a:prstGeom>
        </p:spPr>
      </p:pic>
    </p:spTree>
    <p:extLst>
      <p:ext uri="{BB962C8B-B14F-4D97-AF65-F5344CB8AC3E}">
        <p14:creationId xmlns:p14="http://schemas.microsoft.com/office/powerpoint/2010/main" val="199797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2ECC95D7-B3BE-A41B-0935-CDB068342EF8}"/>
              </a:ext>
            </a:extLst>
          </p:cNvPr>
          <p:cNvSpPr/>
          <p:nvPr/>
        </p:nvSpPr>
        <p:spPr>
          <a:xfrm>
            <a:off x="0" y="-1"/>
            <a:ext cx="8022473" cy="6858001"/>
          </a:xfrm>
          <a:custGeom>
            <a:avLst/>
            <a:gdLst/>
            <a:ahLst/>
            <a:cxnLst/>
            <a:rect l="l" t="t" r="r" b="b"/>
            <a:pathLst>
              <a:path w="5854849" h="8210730">
                <a:moveTo>
                  <a:pt x="0" y="0"/>
                </a:moveTo>
                <a:lnTo>
                  <a:pt x="5854848" y="0"/>
                </a:lnTo>
                <a:lnTo>
                  <a:pt x="5854848" y="8210730"/>
                </a:lnTo>
                <a:lnTo>
                  <a:pt x="0" y="8210730"/>
                </a:lnTo>
                <a:lnTo>
                  <a:pt x="0" y="0"/>
                </a:lnTo>
                <a:close/>
              </a:path>
            </a:pathLst>
          </a:custGeom>
          <a:blipFill>
            <a:blip r:embed="rId3"/>
            <a:stretch>
              <a:fillRect t="-20775" b="-54522"/>
            </a:stretch>
          </a:blipFill>
        </p:spPr>
        <p:txBody>
          <a:bodyPr/>
          <a:lstStyle/>
          <a:p>
            <a:endParaRPr lang="en-US" dirty="0"/>
          </a:p>
        </p:txBody>
      </p:sp>
      <p:sp>
        <p:nvSpPr>
          <p:cNvPr id="2" name="Rectangle 1">
            <a:extLst>
              <a:ext uri="{FF2B5EF4-FFF2-40B4-BE49-F238E27FC236}">
                <a16:creationId xmlns:a16="http://schemas.microsoft.com/office/drawing/2014/main" id="{6628CA6A-1032-E025-4714-02EE11606647}"/>
              </a:ext>
            </a:extLst>
          </p:cNvPr>
          <p:cNvSpPr/>
          <p:nvPr/>
        </p:nvSpPr>
        <p:spPr>
          <a:xfrm>
            <a:off x="5776911" y="1579418"/>
            <a:ext cx="5972175" cy="369916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4C79A2-6785-673C-592F-62C5813406F7}"/>
              </a:ext>
            </a:extLst>
          </p:cNvPr>
          <p:cNvSpPr txBox="1"/>
          <p:nvPr/>
        </p:nvSpPr>
        <p:spPr>
          <a:xfrm>
            <a:off x="5967331" y="1930512"/>
            <a:ext cx="5464970" cy="2996974"/>
          </a:xfrm>
          <a:prstGeom prst="rect">
            <a:avLst/>
          </a:prstGeom>
          <a:noFill/>
        </p:spPr>
        <p:txBody>
          <a:bodyPr wrap="square" rtlCol="0">
            <a:spAutoFit/>
          </a:bodyPr>
          <a:lstStyle/>
          <a:p>
            <a:pPr marL="12700" marR="5080">
              <a:spcBef>
                <a:spcPts val="95"/>
              </a:spcBef>
            </a:pPr>
            <a:r>
              <a:rPr lang="en-US" sz="2000" dirty="0">
                <a:latin typeface="Tilde" pitchFamily="2" charset="77"/>
                <a:ea typeface="Roboto Medium" panose="02000000000000000000" pitchFamily="2" charset="0"/>
                <a:cs typeface="Source Sans Pro"/>
              </a:rPr>
              <a:t>We give people shoes and clothes so they can have </a:t>
            </a:r>
            <a:r>
              <a:rPr lang="en-US" sz="2000" dirty="0">
                <a:solidFill>
                  <a:srgbClr val="63CCBF"/>
                </a:solidFill>
                <a:latin typeface="Tilde" pitchFamily="2" charset="77"/>
                <a:ea typeface="Roboto Medium" panose="02000000000000000000" pitchFamily="2" charset="0"/>
                <a:cs typeface="Source Sans Pro"/>
              </a:rPr>
              <a:t>a better life.</a:t>
            </a:r>
          </a:p>
          <a:p>
            <a:pPr marL="285750" indent="-285750">
              <a:lnSpc>
                <a:spcPts val="2220"/>
              </a:lnSpc>
              <a:spcBef>
                <a:spcPts val="1200"/>
              </a:spcBef>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Helping people have enough money for their family.</a:t>
            </a:r>
          </a:p>
          <a:p>
            <a:pPr marL="285750" indent="-285750">
              <a:lnSpc>
                <a:spcPts val="2220"/>
              </a:lnSpc>
              <a:spcBef>
                <a:spcPts val="1200"/>
              </a:spcBef>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People can sell used shoes and clothes so they can buy food and have a place to live.</a:t>
            </a:r>
          </a:p>
          <a:p>
            <a:pPr marL="285750" indent="-285750">
              <a:lnSpc>
                <a:spcPts val="2220"/>
              </a:lnSpc>
              <a:spcBef>
                <a:spcPts val="1200"/>
              </a:spcBef>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Helping people when they’re having a hard time.</a:t>
            </a:r>
          </a:p>
          <a:p>
            <a:pPr marL="285750" indent="-285750">
              <a:lnSpc>
                <a:spcPts val="2220"/>
              </a:lnSpc>
              <a:spcBef>
                <a:spcPts val="1200"/>
              </a:spcBef>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Companies that make shoes and clothes give us some to share with people who don’t have any.</a:t>
            </a:r>
          </a:p>
        </p:txBody>
      </p:sp>
      <p:pic>
        <p:nvPicPr>
          <p:cNvPr id="18" name="Picture 17">
            <a:extLst>
              <a:ext uri="{FF2B5EF4-FFF2-40B4-BE49-F238E27FC236}">
                <a16:creationId xmlns:a16="http://schemas.microsoft.com/office/drawing/2014/main" id="{5500C82A-DC01-2FC6-9717-CF64C83AAD5F}"/>
              </a:ext>
            </a:extLst>
          </p:cNvPr>
          <p:cNvPicPr>
            <a:picLocks noChangeAspect="1"/>
          </p:cNvPicPr>
          <p:nvPr/>
        </p:nvPicPr>
        <p:blipFill>
          <a:blip r:embed="rId4"/>
          <a:stretch>
            <a:fillRect/>
          </a:stretch>
        </p:blipFill>
        <p:spPr>
          <a:xfrm>
            <a:off x="452437" y="6295389"/>
            <a:ext cx="1890714" cy="201326"/>
          </a:xfrm>
          <a:prstGeom prst="rect">
            <a:avLst/>
          </a:prstGeom>
        </p:spPr>
      </p:pic>
      <p:sp>
        <p:nvSpPr>
          <p:cNvPr id="11" name="Slide Number Placeholder 10">
            <a:extLst>
              <a:ext uri="{FF2B5EF4-FFF2-40B4-BE49-F238E27FC236}">
                <a16:creationId xmlns:a16="http://schemas.microsoft.com/office/drawing/2014/main" id="{08E0A233-6435-59BA-16B2-7E31AEDF08D3}"/>
              </a:ext>
            </a:extLst>
          </p:cNvPr>
          <p:cNvSpPr>
            <a:spLocks noGrp="1"/>
          </p:cNvSpPr>
          <p:nvPr>
            <p:ph type="sldNum" sz="quarter" idx="12"/>
          </p:nvPr>
        </p:nvSpPr>
        <p:spPr/>
        <p:txBody>
          <a:bodyPr/>
          <a:lstStyle/>
          <a:p>
            <a:fld id="{1548DABD-05E2-E94B-A0BE-65A3DB3DB1D6}" type="slidenum">
              <a:rPr lang="en-US" smtClean="0"/>
              <a:pPr/>
              <a:t>3</a:t>
            </a:fld>
            <a:endParaRPr lang="en-US" dirty="0"/>
          </a:p>
        </p:txBody>
      </p:sp>
    </p:spTree>
    <p:extLst>
      <p:ext uri="{BB962C8B-B14F-4D97-AF65-F5344CB8AC3E}">
        <p14:creationId xmlns:p14="http://schemas.microsoft.com/office/powerpoint/2010/main" val="1324408946"/>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2EE49-432C-FFD5-C33B-7692E5C7F7FD}"/>
              </a:ext>
            </a:extLst>
          </p:cNvPr>
          <p:cNvPicPr>
            <a:picLocks noChangeAspect="1"/>
          </p:cNvPicPr>
          <p:nvPr/>
        </p:nvPicPr>
        <p:blipFill>
          <a:blip r:embed="rId2"/>
          <a:stretch>
            <a:fillRect/>
          </a:stretch>
        </p:blipFill>
        <p:spPr>
          <a:xfrm>
            <a:off x="0" y="770529"/>
            <a:ext cx="12192000" cy="5871124"/>
          </a:xfrm>
          <a:prstGeom prst="rect">
            <a:avLst/>
          </a:prstGeom>
        </p:spPr>
      </p:pic>
      <p:sp>
        <p:nvSpPr>
          <p:cNvPr id="13" name="Rectangle 12">
            <a:extLst>
              <a:ext uri="{FF2B5EF4-FFF2-40B4-BE49-F238E27FC236}">
                <a16:creationId xmlns:a16="http://schemas.microsoft.com/office/drawing/2014/main" id="{76A53C67-4E64-4D77-5971-F6D560C5DAB1}"/>
              </a:ext>
            </a:extLst>
          </p:cNvPr>
          <p:cNvSpPr/>
          <p:nvPr/>
        </p:nvSpPr>
        <p:spPr>
          <a:xfrm>
            <a:off x="0" y="0"/>
            <a:ext cx="12192000" cy="6858000"/>
          </a:xfrm>
          <a:prstGeom prst="rect">
            <a:avLst/>
          </a:prstGeom>
          <a:gradFill flip="none" rotWithShape="1">
            <a:gsLst>
              <a:gs pos="47000">
                <a:schemeClr val="bg1">
                  <a:alpha val="0"/>
                </a:schemeClr>
              </a:gs>
              <a:gs pos="86000">
                <a:schemeClr val="bg1"/>
              </a:gs>
              <a:gs pos="100000">
                <a:schemeClr val="bg1"/>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3">
            <a:extLst>
              <a:ext uri="{FF2B5EF4-FFF2-40B4-BE49-F238E27FC236}">
                <a16:creationId xmlns:a16="http://schemas.microsoft.com/office/drawing/2014/main" id="{ADFB050B-0420-CF7F-FF37-A894F55B5570}"/>
              </a:ext>
            </a:extLst>
          </p:cNvPr>
          <p:cNvSpPr>
            <a:spLocks noGrp="1"/>
          </p:cNvSpPr>
          <p:nvPr>
            <p:ph type="sldNum" sz="quarter" idx="12"/>
          </p:nvPr>
        </p:nvSpPr>
        <p:spPr>
          <a:xfrm>
            <a:off x="8610600" y="6356350"/>
            <a:ext cx="2743200" cy="365125"/>
          </a:xfrm>
        </p:spPr>
        <p:txBody>
          <a:bodyPr/>
          <a:lstStyle/>
          <a:p>
            <a:fld id="{1548DABD-05E2-E94B-A0BE-65A3DB3DB1D6}" type="slidenum">
              <a:rPr lang="en-US" smtClean="0"/>
              <a:pPr/>
              <a:t>4</a:t>
            </a:fld>
            <a:endParaRPr lang="en-US" dirty="0"/>
          </a:p>
        </p:txBody>
      </p:sp>
      <p:sp>
        <p:nvSpPr>
          <p:cNvPr id="12" name="TextBox 11">
            <a:extLst>
              <a:ext uri="{FF2B5EF4-FFF2-40B4-BE49-F238E27FC236}">
                <a16:creationId xmlns:a16="http://schemas.microsoft.com/office/drawing/2014/main" id="{85279E2C-BB3C-D870-62B2-89CD3368F90C}"/>
              </a:ext>
            </a:extLst>
          </p:cNvPr>
          <p:cNvSpPr txBox="1"/>
          <p:nvPr/>
        </p:nvSpPr>
        <p:spPr>
          <a:xfrm>
            <a:off x="758969" y="602667"/>
            <a:ext cx="10674061" cy="646331"/>
          </a:xfrm>
          <a:prstGeom prst="rect">
            <a:avLst/>
          </a:prstGeom>
          <a:noFill/>
        </p:spPr>
        <p:txBody>
          <a:bodyPr wrap="square" rtlCol="0">
            <a:spAutoFit/>
          </a:bodyPr>
          <a:lstStyle/>
          <a:p>
            <a:pPr algn="ctr"/>
            <a:r>
              <a:rPr lang="en-US" sz="3600" b="1" dirty="0">
                <a:latin typeface="Tilde" pitchFamily="2" charset="77"/>
              </a:rPr>
              <a:t>Working worldwide to provide </a:t>
            </a:r>
            <a:r>
              <a:rPr lang="en-US" sz="3600" b="1" dirty="0">
                <a:solidFill>
                  <a:srgbClr val="63CCBF"/>
                </a:solidFill>
                <a:latin typeface="Tilde" pitchFamily="2" charset="77"/>
              </a:rPr>
              <a:t>opportunity.</a:t>
            </a:r>
          </a:p>
        </p:txBody>
      </p:sp>
      <p:pic>
        <p:nvPicPr>
          <p:cNvPr id="2" name="Picture 1">
            <a:extLst>
              <a:ext uri="{FF2B5EF4-FFF2-40B4-BE49-F238E27FC236}">
                <a16:creationId xmlns:a16="http://schemas.microsoft.com/office/drawing/2014/main" id="{0B8609AF-3FB6-024C-F5C8-8D032E6FA809}"/>
              </a:ext>
            </a:extLst>
          </p:cNvPr>
          <p:cNvPicPr>
            <a:picLocks noChangeAspect="1"/>
          </p:cNvPicPr>
          <p:nvPr/>
        </p:nvPicPr>
        <p:blipFill>
          <a:blip r:embed="rId3">
            <a:alphaModFix amt="10000"/>
          </a:blip>
          <a:srcRect/>
          <a:stretch/>
        </p:blipFill>
        <p:spPr>
          <a:xfrm>
            <a:off x="481011" y="6307671"/>
            <a:ext cx="1709928" cy="182498"/>
          </a:xfrm>
          <a:prstGeom prst="rect">
            <a:avLst/>
          </a:prstGeom>
        </p:spPr>
      </p:pic>
    </p:spTree>
    <p:extLst>
      <p:ext uri="{BB962C8B-B14F-4D97-AF65-F5344CB8AC3E}">
        <p14:creationId xmlns:p14="http://schemas.microsoft.com/office/powerpoint/2010/main" val="3562092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on a dirt road&#10;&#10;Description automatically generated">
            <a:extLst>
              <a:ext uri="{FF2B5EF4-FFF2-40B4-BE49-F238E27FC236}">
                <a16:creationId xmlns:a16="http://schemas.microsoft.com/office/drawing/2014/main" id="{99746C86-954E-53A6-F52C-788628D3314E}"/>
              </a:ext>
            </a:extLst>
          </p:cNvPr>
          <p:cNvPicPr>
            <a:picLocks noChangeAspect="1"/>
          </p:cNvPicPr>
          <p:nvPr/>
        </p:nvPicPr>
        <p:blipFill rotWithShape="1">
          <a:blip r:embed="rId3">
            <a:alphaModFix/>
          </a:blip>
          <a:srcRect t="13577" b="7606"/>
          <a:stretch/>
        </p:blipFill>
        <p:spPr>
          <a:xfrm>
            <a:off x="457199" y="439958"/>
            <a:ext cx="11277600" cy="5972177"/>
          </a:xfrm>
          <a:prstGeom prst="rect">
            <a:avLst/>
          </a:prstGeom>
        </p:spPr>
      </p:pic>
      <p:sp>
        <p:nvSpPr>
          <p:cNvPr id="9" name="Rectangle 8">
            <a:extLst>
              <a:ext uri="{FF2B5EF4-FFF2-40B4-BE49-F238E27FC236}">
                <a16:creationId xmlns:a16="http://schemas.microsoft.com/office/drawing/2014/main" id="{14BBC0CD-22A2-ABF2-1D99-D7F943D87586}"/>
              </a:ext>
            </a:extLst>
          </p:cNvPr>
          <p:cNvSpPr/>
          <p:nvPr/>
        </p:nvSpPr>
        <p:spPr>
          <a:xfrm>
            <a:off x="457199" y="439958"/>
            <a:ext cx="11277600" cy="5972177"/>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85ACCC-D141-9E52-7F06-6CB0E645674B}"/>
              </a:ext>
            </a:extLst>
          </p:cNvPr>
          <p:cNvSpPr txBox="1"/>
          <p:nvPr/>
        </p:nvSpPr>
        <p:spPr>
          <a:xfrm>
            <a:off x="3319435" y="2173452"/>
            <a:ext cx="5553130" cy="1200329"/>
          </a:xfrm>
          <a:prstGeom prst="rect">
            <a:avLst/>
          </a:prstGeom>
          <a:noFill/>
        </p:spPr>
        <p:txBody>
          <a:bodyPr wrap="square" rtlCol="0">
            <a:spAutoFit/>
          </a:bodyPr>
          <a:lstStyle/>
          <a:p>
            <a:pPr algn="ctr"/>
            <a:r>
              <a:rPr lang="en-US" sz="7200" b="1" dirty="0">
                <a:solidFill>
                  <a:schemeClr val="bg1"/>
                </a:solidFill>
                <a:latin typeface="Tilde" pitchFamily="2" charset="77"/>
              </a:rPr>
              <a:t>How we </a:t>
            </a:r>
            <a:r>
              <a:rPr lang="en-US" sz="7200" b="1" dirty="0">
                <a:solidFill>
                  <a:srgbClr val="63CCBF"/>
                </a:solidFill>
                <a:latin typeface="Tilde" pitchFamily="2" charset="77"/>
              </a:rPr>
              <a:t>help</a:t>
            </a:r>
          </a:p>
        </p:txBody>
      </p:sp>
      <p:pic>
        <p:nvPicPr>
          <p:cNvPr id="3" name="Picture 2">
            <a:extLst>
              <a:ext uri="{FF2B5EF4-FFF2-40B4-BE49-F238E27FC236}">
                <a16:creationId xmlns:a16="http://schemas.microsoft.com/office/drawing/2014/main" id="{B3D0A6A7-896F-3A3A-712A-C5CF9CCBD23E}"/>
              </a:ext>
            </a:extLst>
          </p:cNvPr>
          <p:cNvPicPr>
            <a:picLocks noChangeAspect="1"/>
          </p:cNvPicPr>
          <p:nvPr/>
        </p:nvPicPr>
        <p:blipFill>
          <a:blip r:embed="rId4"/>
          <a:stretch>
            <a:fillRect/>
          </a:stretch>
        </p:blipFill>
        <p:spPr>
          <a:xfrm>
            <a:off x="10081827" y="678950"/>
            <a:ext cx="1404435" cy="596885"/>
          </a:xfrm>
          <a:prstGeom prst="rect">
            <a:avLst/>
          </a:prstGeom>
        </p:spPr>
      </p:pic>
      <p:sp>
        <p:nvSpPr>
          <p:cNvPr id="11" name="Slide Number Placeholder 10">
            <a:extLst>
              <a:ext uri="{FF2B5EF4-FFF2-40B4-BE49-F238E27FC236}">
                <a16:creationId xmlns:a16="http://schemas.microsoft.com/office/drawing/2014/main" id="{8B5A9322-AB8E-B286-9F20-62C3C80071AB}"/>
              </a:ext>
            </a:extLst>
          </p:cNvPr>
          <p:cNvSpPr>
            <a:spLocks noGrp="1"/>
          </p:cNvSpPr>
          <p:nvPr>
            <p:ph type="sldNum" sz="quarter" idx="12"/>
          </p:nvPr>
        </p:nvSpPr>
        <p:spPr/>
        <p:txBody>
          <a:bodyPr/>
          <a:lstStyle/>
          <a:p>
            <a:fld id="{1548DABD-05E2-E94B-A0BE-65A3DB3DB1D6}" type="slidenum">
              <a:rPr lang="en-US" smtClean="0"/>
              <a:pPr/>
              <a:t>5</a:t>
            </a:fld>
            <a:endParaRPr lang="en-US" dirty="0"/>
          </a:p>
        </p:txBody>
      </p:sp>
      <p:pic>
        <p:nvPicPr>
          <p:cNvPr id="6" name="Picture 5">
            <a:extLst>
              <a:ext uri="{FF2B5EF4-FFF2-40B4-BE49-F238E27FC236}">
                <a16:creationId xmlns:a16="http://schemas.microsoft.com/office/drawing/2014/main" id="{C244D655-3477-5BEF-2D77-17E8274DE79D}"/>
              </a:ext>
            </a:extLst>
          </p:cNvPr>
          <p:cNvPicPr>
            <a:picLocks noChangeAspect="1"/>
          </p:cNvPicPr>
          <p:nvPr/>
        </p:nvPicPr>
        <p:blipFill>
          <a:blip r:embed="rId5"/>
          <a:stretch>
            <a:fillRect/>
          </a:stretch>
        </p:blipFill>
        <p:spPr>
          <a:xfrm>
            <a:off x="942108" y="4154885"/>
            <a:ext cx="2089998" cy="421971"/>
          </a:xfrm>
          <a:prstGeom prst="rect">
            <a:avLst/>
          </a:prstGeom>
        </p:spPr>
      </p:pic>
      <p:pic>
        <p:nvPicPr>
          <p:cNvPr id="7" name="Picture 6">
            <a:extLst>
              <a:ext uri="{FF2B5EF4-FFF2-40B4-BE49-F238E27FC236}">
                <a16:creationId xmlns:a16="http://schemas.microsoft.com/office/drawing/2014/main" id="{533BB9DA-81B4-4F26-CF1C-1485F2C08168}"/>
              </a:ext>
            </a:extLst>
          </p:cNvPr>
          <p:cNvPicPr>
            <a:picLocks noChangeAspect="1"/>
          </p:cNvPicPr>
          <p:nvPr/>
        </p:nvPicPr>
        <p:blipFill>
          <a:blip r:embed="rId6"/>
          <a:stretch>
            <a:fillRect/>
          </a:stretch>
        </p:blipFill>
        <p:spPr>
          <a:xfrm>
            <a:off x="3490168" y="4155174"/>
            <a:ext cx="4283329" cy="421392"/>
          </a:xfrm>
          <a:prstGeom prst="rect">
            <a:avLst/>
          </a:prstGeom>
        </p:spPr>
      </p:pic>
      <p:pic>
        <p:nvPicPr>
          <p:cNvPr id="8" name="Picture 7">
            <a:extLst>
              <a:ext uri="{FF2B5EF4-FFF2-40B4-BE49-F238E27FC236}">
                <a16:creationId xmlns:a16="http://schemas.microsoft.com/office/drawing/2014/main" id="{C02BCD04-81F0-1679-02FB-1AE35F7C6213}"/>
              </a:ext>
            </a:extLst>
          </p:cNvPr>
          <p:cNvPicPr>
            <a:picLocks noChangeAspect="1"/>
          </p:cNvPicPr>
          <p:nvPr/>
        </p:nvPicPr>
        <p:blipFill>
          <a:blip r:embed="rId7"/>
          <a:stretch>
            <a:fillRect/>
          </a:stretch>
        </p:blipFill>
        <p:spPr>
          <a:xfrm>
            <a:off x="8231558" y="4154885"/>
            <a:ext cx="3018334" cy="421971"/>
          </a:xfrm>
          <a:prstGeom prst="rect">
            <a:avLst/>
          </a:prstGeom>
        </p:spPr>
      </p:pic>
      <p:cxnSp>
        <p:nvCxnSpPr>
          <p:cNvPr id="12" name="Straight Connector 11">
            <a:extLst>
              <a:ext uri="{FF2B5EF4-FFF2-40B4-BE49-F238E27FC236}">
                <a16:creationId xmlns:a16="http://schemas.microsoft.com/office/drawing/2014/main" id="{F8D8CB53-9E70-9B1F-21FC-27DD405DF7D3}"/>
              </a:ext>
            </a:extLst>
          </p:cNvPr>
          <p:cNvCxnSpPr/>
          <p:nvPr/>
        </p:nvCxnSpPr>
        <p:spPr>
          <a:xfrm>
            <a:off x="3261137" y="3952946"/>
            <a:ext cx="0" cy="8589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C939509-6629-D019-FE76-8447F35BAF45}"/>
              </a:ext>
            </a:extLst>
          </p:cNvPr>
          <p:cNvCxnSpPr/>
          <p:nvPr/>
        </p:nvCxnSpPr>
        <p:spPr>
          <a:xfrm>
            <a:off x="8002528" y="3952946"/>
            <a:ext cx="0" cy="8589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757461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C31ABEB-9308-BF30-D178-B897883F1C07}"/>
              </a:ext>
            </a:extLst>
          </p:cNvPr>
          <p:cNvSpPr/>
          <p:nvPr/>
        </p:nvSpPr>
        <p:spPr>
          <a:xfrm flipH="1">
            <a:off x="-1" y="0"/>
            <a:ext cx="8022473" cy="6858000"/>
          </a:xfrm>
          <a:custGeom>
            <a:avLst/>
            <a:gdLst/>
            <a:ahLst/>
            <a:cxnLst/>
            <a:rect l="l" t="t" r="r" b="b"/>
            <a:pathLst>
              <a:path w="8427810" h="10803160">
                <a:moveTo>
                  <a:pt x="0" y="0"/>
                </a:moveTo>
                <a:lnTo>
                  <a:pt x="8427810" y="0"/>
                </a:lnTo>
                <a:lnTo>
                  <a:pt x="8427810" y="10803160"/>
                </a:lnTo>
                <a:lnTo>
                  <a:pt x="0" y="10803160"/>
                </a:lnTo>
                <a:lnTo>
                  <a:pt x="0" y="0"/>
                </a:lnTo>
                <a:close/>
              </a:path>
            </a:pathLst>
          </a:custGeom>
          <a:blipFill>
            <a:blip r:embed="rId3"/>
            <a:stretch>
              <a:fillRect l="-15678" r="-12952"/>
            </a:stretch>
          </a:blipFill>
        </p:spPr>
        <p:txBody>
          <a:bodyPr/>
          <a:lstStyle/>
          <a:p>
            <a:endParaRPr lang="en-US" dirty="0"/>
          </a:p>
        </p:txBody>
      </p:sp>
      <p:sp>
        <p:nvSpPr>
          <p:cNvPr id="2" name="Rectangle 1">
            <a:extLst>
              <a:ext uri="{FF2B5EF4-FFF2-40B4-BE49-F238E27FC236}">
                <a16:creationId xmlns:a16="http://schemas.microsoft.com/office/drawing/2014/main" id="{6628CA6A-1032-E025-4714-02EE11606647}"/>
              </a:ext>
            </a:extLst>
          </p:cNvPr>
          <p:cNvSpPr/>
          <p:nvPr/>
        </p:nvSpPr>
        <p:spPr>
          <a:xfrm>
            <a:off x="5776911" y="1745674"/>
            <a:ext cx="5972175" cy="336665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DD3F1BC-2BC5-5DB6-2612-8B8CFB264D1E}"/>
              </a:ext>
            </a:extLst>
          </p:cNvPr>
          <p:cNvGrpSpPr/>
          <p:nvPr/>
        </p:nvGrpSpPr>
        <p:grpSpPr>
          <a:xfrm>
            <a:off x="5967331" y="2183581"/>
            <a:ext cx="5686425" cy="2404916"/>
            <a:chOff x="800100" y="1093556"/>
            <a:chExt cx="5686425" cy="2404916"/>
          </a:xfrm>
        </p:grpSpPr>
        <p:sp>
          <p:nvSpPr>
            <p:cNvPr id="5" name="TextBox 4">
              <a:extLst>
                <a:ext uri="{FF2B5EF4-FFF2-40B4-BE49-F238E27FC236}">
                  <a16:creationId xmlns:a16="http://schemas.microsoft.com/office/drawing/2014/main" id="{ABFD42E4-4BDF-4C0D-3F11-8168BEF3B2C8}"/>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EFB728"/>
                  </a:solidFill>
                  <a:latin typeface="Tilde" pitchFamily="2" charset="77"/>
                </a:rPr>
                <a:t>4Relief</a:t>
              </a:r>
            </a:p>
          </p:txBody>
        </p:sp>
        <p:sp>
          <p:nvSpPr>
            <p:cNvPr id="6" name="TextBox 5">
              <a:extLst>
                <a:ext uri="{FF2B5EF4-FFF2-40B4-BE49-F238E27FC236}">
                  <a16:creationId xmlns:a16="http://schemas.microsoft.com/office/drawing/2014/main" id="{614C79A2-6785-673C-592F-62C5813406F7}"/>
                </a:ext>
              </a:extLst>
            </p:cNvPr>
            <p:cNvSpPr txBox="1"/>
            <p:nvPr/>
          </p:nvSpPr>
          <p:spPr>
            <a:xfrm>
              <a:off x="800100" y="1860844"/>
              <a:ext cx="5464970" cy="1637628"/>
            </a:xfrm>
            <a:prstGeom prst="rect">
              <a:avLst/>
            </a:prstGeom>
            <a:noFill/>
          </p:spPr>
          <p:txBody>
            <a:bodyPr wrap="square" rtlCol="0">
              <a:spAutoFit/>
            </a:bodyPr>
            <a:lstStyle/>
            <a:p>
              <a:pPr>
                <a:lnSpc>
                  <a:spcPts val="2220"/>
                </a:lnSpc>
                <a:spcBef>
                  <a:spcPts val="1200"/>
                </a:spcBef>
              </a:pPr>
              <a:r>
                <a:rPr lang="en-US" sz="1600" dirty="0">
                  <a:latin typeface="Roboto Light" panose="02000000000000000000" pitchFamily="2" charset="0"/>
                  <a:ea typeface="Roboto Light" panose="02000000000000000000" pitchFamily="2" charset="0"/>
                </a:rPr>
                <a:t>When people don’t have enough money for everything they need, we give them shoes and clothes. That way they have one less thing to worry about.</a:t>
              </a:r>
            </a:p>
            <a:p>
              <a:pPr>
                <a:lnSpc>
                  <a:spcPts val="2220"/>
                </a:lnSpc>
                <a:spcBef>
                  <a:spcPts val="1200"/>
                </a:spcBef>
              </a:pPr>
              <a:r>
                <a:rPr lang="en-US" sz="1600" dirty="0">
                  <a:latin typeface="Roboto Light" panose="02000000000000000000" pitchFamily="2" charset="0"/>
                  <a:ea typeface="Roboto Light" panose="02000000000000000000" pitchFamily="2" charset="0"/>
                </a:rPr>
                <a:t>We work with places like schools, homeless shelters, and hospitals to find people who could use some help. </a:t>
              </a:r>
            </a:p>
          </p:txBody>
        </p:sp>
      </p:grpSp>
      <p:pic>
        <p:nvPicPr>
          <p:cNvPr id="18" name="Picture 17">
            <a:extLst>
              <a:ext uri="{FF2B5EF4-FFF2-40B4-BE49-F238E27FC236}">
                <a16:creationId xmlns:a16="http://schemas.microsoft.com/office/drawing/2014/main" id="{5500C82A-DC01-2FC6-9717-CF64C83AAD5F}"/>
              </a:ext>
            </a:extLst>
          </p:cNvPr>
          <p:cNvPicPr>
            <a:picLocks noChangeAspect="1"/>
          </p:cNvPicPr>
          <p:nvPr/>
        </p:nvPicPr>
        <p:blipFill>
          <a:blip r:embed="rId4"/>
          <a:stretch>
            <a:fillRect/>
          </a:stretch>
        </p:blipFill>
        <p:spPr>
          <a:xfrm>
            <a:off x="452437" y="6295389"/>
            <a:ext cx="1890714" cy="201326"/>
          </a:xfrm>
          <a:prstGeom prst="rect">
            <a:avLst/>
          </a:prstGeom>
        </p:spPr>
      </p:pic>
      <p:sp>
        <p:nvSpPr>
          <p:cNvPr id="11" name="Slide Number Placeholder 10">
            <a:extLst>
              <a:ext uri="{FF2B5EF4-FFF2-40B4-BE49-F238E27FC236}">
                <a16:creationId xmlns:a16="http://schemas.microsoft.com/office/drawing/2014/main" id="{08E0A233-6435-59BA-16B2-7E31AEDF08D3}"/>
              </a:ext>
            </a:extLst>
          </p:cNvPr>
          <p:cNvSpPr>
            <a:spLocks noGrp="1"/>
          </p:cNvSpPr>
          <p:nvPr>
            <p:ph type="sldNum" sz="quarter" idx="12"/>
          </p:nvPr>
        </p:nvSpPr>
        <p:spPr/>
        <p:txBody>
          <a:bodyPr/>
          <a:lstStyle/>
          <a:p>
            <a:fld id="{1548DABD-05E2-E94B-A0BE-65A3DB3DB1D6}" type="slidenum">
              <a:rPr lang="en-US" smtClean="0"/>
              <a:pPr/>
              <a:t>6</a:t>
            </a:fld>
            <a:endParaRPr lang="en-US" dirty="0"/>
          </a:p>
        </p:txBody>
      </p:sp>
    </p:spTree>
    <p:extLst>
      <p:ext uri="{BB962C8B-B14F-4D97-AF65-F5344CB8AC3E}">
        <p14:creationId xmlns:p14="http://schemas.microsoft.com/office/powerpoint/2010/main" val="1270387551"/>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D5F5E0CD-602E-DBAB-4C79-54EF94B49086}"/>
              </a:ext>
            </a:extLst>
          </p:cNvPr>
          <p:cNvSpPr/>
          <p:nvPr/>
        </p:nvSpPr>
        <p:spPr>
          <a:xfrm>
            <a:off x="6096000" y="0"/>
            <a:ext cx="4954304" cy="6858000"/>
          </a:xfrm>
          <a:custGeom>
            <a:avLst/>
            <a:gdLst/>
            <a:ahLst/>
            <a:cxnLst/>
            <a:rect l="l" t="t" r="r" b="b"/>
            <a:pathLst>
              <a:path w="8427810" h="10803160">
                <a:moveTo>
                  <a:pt x="0" y="0"/>
                </a:moveTo>
                <a:lnTo>
                  <a:pt x="8427810" y="0"/>
                </a:lnTo>
                <a:lnTo>
                  <a:pt x="8427810" y="10803160"/>
                </a:lnTo>
                <a:lnTo>
                  <a:pt x="0" y="10803160"/>
                </a:lnTo>
                <a:lnTo>
                  <a:pt x="0" y="0"/>
                </a:lnTo>
                <a:close/>
              </a:path>
            </a:pathLst>
          </a:custGeom>
          <a:blipFill>
            <a:blip r:embed="rId3"/>
            <a:stretch>
              <a:fillRect l="-32290" r="-75347"/>
            </a:stretch>
          </a:blipFill>
        </p:spPr>
        <p:txBody>
          <a:bodyPr/>
          <a:lstStyle/>
          <a:p>
            <a:endParaRPr lang="en-US" dirty="0"/>
          </a:p>
        </p:txBody>
      </p:sp>
      <p:grpSp>
        <p:nvGrpSpPr>
          <p:cNvPr id="13" name="Group 12">
            <a:extLst>
              <a:ext uri="{FF2B5EF4-FFF2-40B4-BE49-F238E27FC236}">
                <a16:creationId xmlns:a16="http://schemas.microsoft.com/office/drawing/2014/main" id="{A49AFEE1-2387-439E-775B-FE856E6DB23A}"/>
              </a:ext>
            </a:extLst>
          </p:cNvPr>
          <p:cNvGrpSpPr/>
          <p:nvPr/>
        </p:nvGrpSpPr>
        <p:grpSpPr>
          <a:xfrm>
            <a:off x="800100" y="1485748"/>
            <a:ext cx="5686425" cy="3886503"/>
            <a:chOff x="800100" y="1093556"/>
            <a:chExt cx="5686425" cy="3886503"/>
          </a:xfrm>
        </p:grpSpPr>
        <p:sp>
          <p:nvSpPr>
            <p:cNvPr id="4" name="TextBox 3">
              <a:extLst>
                <a:ext uri="{FF2B5EF4-FFF2-40B4-BE49-F238E27FC236}">
                  <a16:creationId xmlns:a16="http://schemas.microsoft.com/office/drawing/2014/main" id="{BF8B06AE-1DAD-3796-D638-8F9BB184407B}"/>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EFB728"/>
                  </a:solidFill>
                  <a:latin typeface="Tilde" pitchFamily="2" charset="77"/>
                </a:rPr>
                <a:t>4Relief</a:t>
              </a:r>
            </a:p>
          </p:txBody>
        </p:sp>
        <p:sp>
          <p:nvSpPr>
            <p:cNvPr id="8" name="TextBox 7">
              <a:extLst>
                <a:ext uri="{FF2B5EF4-FFF2-40B4-BE49-F238E27FC236}">
                  <a16:creationId xmlns:a16="http://schemas.microsoft.com/office/drawing/2014/main" id="{2EA55318-73F3-4ECB-0A73-9F573C12F181}"/>
                </a:ext>
              </a:extLst>
            </p:cNvPr>
            <p:cNvSpPr txBox="1"/>
            <p:nvPr/>
          </p:nvSpPr>
          <p:spPr>
            <a:xfrm>
              <a:off x="800100" y="1906141"/>
              <a:ext cx="4810991" cy="3073918"/>
            </a:xfrm>
            <a:prstGeom prst="rect">
              <a:avLst/>
            </a:prstGeom>
            <a:noFill/>
          </p:spPr>
          <p:txBody>
            <a:bodyPr wrap="square" rtlCol="0">
              <a:spAutoFit/>
            </a:bodyPr>
            <a:lstStyle/>
            <a:p>
              <a:pPr>
                <a:lnSpc>
                  <a:spcPts val="2220"/>
                </a:lnSpc>
                <a:spcBef>
                  <a:spcPts val="1200"/>
                </a:spcBef>
              </a:pPr>
              <a:r>
                <a:rPr lang="en-US" sz="1600" dirty="0">
                  <a:latin typeface="Roboto Light" panose="02000000000000000000" pitchFamily="2" charset="0"/>
                  <a:ea typeface="Roboto Light" panose="02000000000000000000" pitchFamily="2" charset="0"/>
                </a:rPr>
                <a:t>How new shoes and clothes help people stay </a:t>
              </a:r>
              <a:r>
                <a:rPr lang="en-US" sz="1600" dirty="0">
                  <a:latin typeface="Roboto" panose="02000000000000000000" pitchFamily="2" charset="0"/>
                  <a:ea typeface="Roboto" panose="02000000000000000000" pitchFamily="2" charset="0"/>
                </a:rPr>
                <a:t>safe, healthy, and happy.</a:t>
              </a:r>
            </a:p>
            <a:p>
              <a:pPr marL="588353" lvl="1" indent="-294176">
                <a:lnSpc>
                  <a:spcPts val="2220"/>
                </a:lnSpc>
                <a:spcBef>
                  <a:spcPts val="1200"/>
                </a:spcBef>
                <a:buClr>
                  <a:srgbClr val="EFB728"/>
                </a:buClr>
                <a:buFont typeface="Arial"/>
                <a:buChar char="•"/>
              </a:pPr>
              <a:r>
                <a:rPr lang="en-US" sz="1600" dirty="0">
                  <a:latin typeface="Roboto Light" panose="02000000000000000000" pitchFamily="2" charset="0"/>
                  <a:ea typeface="Roboto Light" panose="02000000000000000000" pitchFamily="2" charset="0"/>
                </a:rPr>
                <a:t>We ask companies that make or sell shoes and clothes to donate their extras to us.</a:t>
              </a:r>
            </a:p>
            <a:p>
              <a:pPr marL="588353" lvl="1" indent="-294176">
                <a:lnSpc>
                  <a:spcPts val="2220"/>
                </a:lnSpc>
                <a:spcBef>
                  <a:spcPts val="1200"/>
                </a:spcBef>
                <a:buClr>
                  <a:srgbClr val="EFB728"/>
                </a:buClr>
                <a:buFont typeface="Arial"/>
                <a:buChar char="•"/>
              </a:pPr>
              <a:r>
                <a:rPr lang="en-US" sz="1600" dirty="0">
                  <a:latin typeface="Roboto Light" panose="02000000000000000000" pitchFamily="2" charset="0"/>
                  <a:ea typeface="Roboto Light" panose="02000000000000000000" pitchFamily="2" charset="0"/>
                </a:rPr>
                <a:t>Shelters, churches, and other caring people help us give the shoes and clothes to people who need them.</a:t>
              </a:r>
            </a:p>
            <a:p>
              <a:pPr marL="588353" lvl="1" indent="-294176">
                <a:lnSpc>
                  <a:spcPts val="2220"/>
                </a:lnSpc>
                <a:spcBef>
                  <a:spcPts val="1200"/>
                </a:spcBef>
                <a:buClr>
                  <a:srgbClr val="EFB728"/>
                </a:buClr>
                <a:buFont typeface="Arial"/>
                <a:buChar char="•"/>
              </a:pPr>
              <a:r>
                <a:rPr lang="en-US" sz="1600" dirty="0">
                  <a:latin typeface="Roboto Light" panose="02000000000000000000" pitchFamily="2" charset="0"/>
                  <a:ea typeface="Roboto Light" panose="02000000000000000000" pitchFamily="2" charset="0"/>
                </a:rPr>
                <a:t>People who receive the shoes and clothes feel better. </a:t>
              </a:r>
            </a:p>
          </p:txBody>
        </p:sp>
      </p:grpSp>
      <p:sp>
        <p:nvSpPr>
          <p:cNvPr id="11" name="Slide Number Placeholder 10">
            <a:extLst>
              <a:ext uri="{FF2B5EF4-FFF2-40B4-BE49-F238E27FC236}">
                <a16:creationId xmlns:a16="http://schemas.microsoft.com/office/drawing/2014/main" id="{7C69CCC5-AED5-FCDF-9D7F-2BC51EE3EB2E}"/>
              </a:ext>
            </a:extLst>
          </p:cNvPr>
          <p:cNvSpPr>
            <a:spLocks noGrp="1"/>
          </p:cNvSpPr>
          <p:nvPr>
            <p:ph type="sldNum" sz="quarter" idx="12"/>
          </p:nvPr>
        </p:nvSpPr>
        <p:spPr/>
        <p:txBody>
          <a:bodyPr/>
          <a:lstStyle/>
          <a:p>
            <a:fld id="{1548DABD-05E2-E94B-A0BE-65A3DB3DB1D6}" type="slidenum">
              <a:rPr lang="en-US" smtClean="0"/>
              <a:pPr/>
              <a:t>7</a:t>
            </a:fld>
            <a:endParaRPr lang="en-US" dirty="0"/>
          </a:p>
        </p:txBody>
      </p:sp>
      <p:pic>
        <p:nvPicPr>
          <p:cNvPr id="2" name="Picture 1">
            <a:extLst>
              <a:ext uri="{FF2B5EF4-FFF2-40B4-BE49-F238E27FC236}">
                <a16:creationId xmlns:a16="http://schemas.microsoft.com/office/drawing/2014/main" id="{17925E8B-0E7F-8F8D-59AB-BC9603E667C3}"/>
              </a:ext>
            </a:extLst>
          </p:cNvPr>
          <p:cNvPicPr>
            <a:picLocks noChangeAspect="1"/>
          </p:cNvPicPr>
          <p:nvPr/>
        </p:nvPicPr>
        <p:blipFill>
          <a:blip r:embed="rId4">
            <a:alphaModFix amt="10000"/>
          </a:blip>
          <a:srcRect/>
          <a:stretch/>
        </p:blipFill>
        <p:spPr>
          <a:xfrm>
            <a:off x="481011" y="6307671"/>
            <a:ext cx="1709928" cy="182498"/>
          </a:xfrm>
          <a:prstGeom prst="rect">
            <a:avLst/>
          </a:prstGeom>
        </p:spPr>
      </p:pic>
    </p:spTree>
    <p:extLst>
      <p:ext uri="{BB962C8B-B14F-4D97-AF65-F5344CB8AC3E}">
        <p14:creationId xmlns:p14="http://schemas.microsoft.com/office/powerpoint/2010/main" val="314217423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in a room&#10;&#10;AI-generated content may be incorrect.">
            <a:extLst>
              <a:ext uri="{FF2B5EF4-FFF2-40B4-BE49-F238E27FC236}">
                <a16:creationId xmlns:a16="http://schemas.microsoft.com/office/drawing/2014/main" id="{78622519-3AEF-4EFD-D361-D7FB17F3D31F}"/>
              </a:ext>
            </a:extLst>
          </p:cNvPr>
          <p:cNvPicPr>
            <a:picLocks noChangeAspect="1"/>
          </p:cNvPicPr>
          <p:nvPr/>
        </p:nvPicPr>
        <p:blipFill>
          <a:blip r:embed="rId3"/>
          <a:srcRect l="2637" r="19308"/>
          <a:stretch/>
        </p:blipFill>
        <p:spPr>
          <a:xfrm flipH="1">
            <a:off x="0" y="-802"/>
            <a:ext cx="8032309" cy="6858802"/>
          </a:xfrm>
          <a:prstGeom prst="rect">
            <a:avLst/>
          </a:prstGeom>
        </p:spPr>
      </p:pic>
      <p:sp>
        <p:nvSpPr>
          <p:cNvPr id="2" name="Rectangle 1">
            <a:extLst>
              <a:ext uri="{FF2B5EF4-FFF2-40B4-BE49-F238E27FC236}">
                <a16:creationId xmlns:a16="http://schemas.microsoft.com/office/drawing/2014/main" id="{6628CA6A-1032-E025-4714-02EE11606647}"/>
              </a:ext>
            </a:extLst>
          </p:cNvPr>
          <p:cNvSpPr/>
          <p:nvPr/>
        </p:nvSpPr>
        <p:spPr>
          <a:xfrm>
            <a:off x="5776911" y="1593273"/>
            <a:ext cx="5972175" cy="367145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DD3F1BC-2BC5-5DB6-2612-8B8CFB264D1E}"/>
              </a:ext>
            </a:extLst>
          </p:cNvPr>
          <p:cNvGrpSpPr/>
          <p:nvPr/>
        </p:nvGrpSpPr>
        <p:grpSpPr>
          <a:xfrm>
            <a:off x="5967331" y="1944413"/>
            <a:ext cx="5686425" cy="2969173"/>
            <a:chOff x="800100" y="1093556"/>
            <a:chExt cx="5686425" cy="2969173"/>
          </a:xfrm>
        </p:grpSpPr>
        <p:sp>
          <p:nvSpPr>
            <p:cNvPr id="5" name="TextBox 4">
              <a:extLst>
                <a:ext uri="{FF2B5EF4-FFF2-40B4-BE49-F238E27FC236}">
                  <a16:creationId xmlns:a16="http://schemas.microsoft.com/office/drawing/2014/main" id="{ABFD42E4-4BDF-4C0D-3F11-8168BEF3B2C8}"/>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ED8AB2"/>
                  </a:solidFill>
                  <a:latin typeface="Tilde" pitchFamily="2" charset="77"/>
                </a:rPr>
                <a:t>4Opportunity</a:t>
              </a:r>
            </a:p>
          </p:txBody>
        </p:sp>
        <p:sp>
          <p:nvSpPr>
            <p:cNvPr id="6" name="TextBox 5">
              <a:extLst>
                <a:ext uri="{FF2B5EF4-FFF2-40B4-BE49-F238E27FC236}">
                  <a16:creationId xmlns:a16="http://schemas.microsoft.com/office/drawing/2014/main" id="{614C79A2-6785-673C-592F-62C5813406F7}"/>
                </a:ext>
              </a:extLst>
            </p:cNvPr>
            <p:cNvSpPr txBox="1"/>
            <p:nvPr/>
          </p:nvSpPr>
          <p:spPr>
            <a:xfrm>
              <a:off x="800100" y="1860844"/>
              <a:ext cx="5464970" cy="2201885"/>
            </a:xfrm>
            <a:prstGeom prst="rect">
              <a:avLst/>
            </a:prstGeom>
            <a:noFill/>
          </p:spPr>
          <p:txBody>
            <a:bodyPr wrap="square" rtlCol="0">
              <a:spAutoFit/>
            </a:bodyPr>
            <a:lstStyle/>
            <a:p>
              <a:pPr>
                <a:lnSpc>
                  <a:spcPts val="2220"/>
                </a:lnSpc>
                <a:spcBef>
                  <a:spcPts val="1200"/>
                </a:spcBef>
              </a:pPr>
              <a:r>
                <a:rPr lang="en-US" sz="1600" dirty="0">
                  <a:latin typeface="Roboto Light" panose="02000000000000000000" pitchFamily="2" charset="0"/>
                  <a:ea typeface="Roboto Light" panose="02000000000000000000" pitchFamily="2" charset="0"/>
                </a:rPr>
                <a:t>In some other countries, there aren’t enough jobs, so grownups sometimes don’t have enough money for things like food.</a:t>
              </a:r>
            </a:p>
            <a:p>
              <a:pPr>
                <a:lnSpc>
                  <a:spcPts val="2220"/>
                </a:lnSpc>
                <a:spcBef>
                  <a:spcPts val="1200"/>
                </a:spcBef>
              </a:pPr>
              <a:r>
                <a:rPr lang="en-US" sz="1600" dirty="0">
                  <a:latin typeface="Roboto Light" panose="02000000000000000000" pitchFamily="2" charset="0"/>
                  <a:ea typeface="Roboto Light" panose="02000000000000000000" pitchFamily="2" charset="0"/>
                </a:rPr>
                <a:t>We ask people to donate their shoes and clothes that don’t fit anymore. Then we help people in other countries sell them to make money—kind of like stores where you buy your shoes and clothes!</a:t>
              </a:r>
            </a:p>
          </p:txBody>
        </p:sp>
      </p:grpSp>
      <p:pic>
        <p:nvPicPr>
          <p:cNvPr id="18" name="Picture 17">
            <a:extLst>
              <a:ext uri="{FF2B5EF4-FFF2-40B4-BE49-F238E27FC236}">
                <a16:creationId xmlns:a16="http://schemas.microsoft.com/office/drawing/2014/main" id="{5500C82A-DC01-2FC6-9717-CF64C83AAD5F}"/>
              </a:ext>
            </a:extLst>
          </p:cNvPr>
          <p:cNvPicPr>
            <a:picLocks noChangeAspect="1"/>
          </p:cNvPicPr>
          <p:nvPr/>
        </p:nvPicPr>
        <p:blipFill>
          <a:blip r:embed="rId4"/>
          <a:stretch>
            <a:fillRect/>
          </a:stretch>
        </p:blipFill>
        <p:spPr>
          <a:xfrm>
            <a:off x="452437" y="6295389"/>
            <a:ext cx="1890714" cy="201326"/>
          </a:xfrm>
          <a:prstGeom prst="rect">
            <a:avLst/>
          </a:prstGeom>
        </p:spPr>
      </p:pic>
      <p:sp>
        <p:nvSpPr>
          <p:cNvPr id="11" name="Slide Number Placeholder 10">
            <a:extLst>
              <a:ext uri="{FF2B5EF4-FFF2-40B4-BE49-F238E27FC236}">
                <a16:creationId xmlns:a16="http://schemas.microsoft.com/office/drawing/2014/main" id="{08E0A233-6435-59BA-16B2-7E31AEDF08D3}"/>
              </a:ext>
            </a:extLst>
          </p:cNvPr>
          <p:cNvSpPr>
            <a:spLocks noGrp="1"/>
          </p:cNvSpPr>
          <p:nvPr>
            <p:ph type="sldNum" sz="quarter" idx="12"/>
          </p:nvPr>
        </p:nvSpPr>
        <p:spPr/>
        <p:txBody>
          <a:bodyPr/>
          <a:lstStyle/>
          <a:p>
            <a:fld id="{1548DABD-05E2-E94B-A0BE-65A3DB3DB1D6}" type="slidenum">
              <a:rPr lang="en-US" smtClean="0"/>
              <a:pPr/>
              <a:t>8</a:t>
            </a:fld>
            <a:endParaRPr lang="en-US" dirty="0"/>
          </a:p>
        </p:txBody>
      </p:sp>
    </p:spTree>
    <p:extLst>
      <p:ext uri="{BB962C8B-B14F-4D97-AF65-F5344CB8AC3E}">
        <p14:creationId xmlns:p14="http://schemas.microsoft.com/office/powerpoint/2010/main" val="2130219910"/>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263F-9DCE-E288-5900-E2EEC154B63E}"/>
            </a:ext>
          </a:extLst>
        </p:cNvPr>
        <p:cNvGrpSpPr/>
        <p:nvPr/>
      </p:nvGrpSpPr>
      <p:grpSpPr>
        <a:xfrm>
          <a:off x="0" y="0"/>
          <a:ext cx="0" cy="0"/>
          <a:chOff x="0" y="0"/>
          <a:chExt cx="0" cy="0"/>
        </a:xfrm>
      </p:grpSpPr>
      <p:pic>
        <p:nvPicPr>
          <p:cNvPr id="9" name="Picture 8" descr="A person holding a blue object&#10;&#10;AI-generated content may be incorrect.">
            <a:extLst>
              <a:ext uri="{FF2B5EF4-FFF2-40B4-BE49-F238E27FC236}">
                <a16:creationId xmlns:a16="http://schemas.microsoft.com/office/drawing/2014/main" id="{E2B81F2B-5677-E7FE-4684-622A1EF91768}"/>
              </a:ext>
            </a:extLst>
          </p:cNvPr>
          <p:cNvPicPr>
            <a:picLocks noChangeAspect="1"/>
          </p:cNvPicPr>
          <p:nvPr/>
        </p:nvPicPr>
        <p:blipFill>
          <a:blip r:embed="rId3"/>
          <a:srcRect l="43325" r="8634"/>
          <a:stretch/>
        </p:blipFill>
        <p:spPr>
          <a:xfrm>
            <a:off x="6095997" y="0"/>
            <a:ext cx="4954306" cy="6858000"/>
          </a:xfrm>
          <a:prstGeom prst="rect">
            <a:avLst/>
          </a:prstGeom>
        </p:spPr>
      </p:pic>
      <p:grpSp>
        <p:nvGrpSpPr>
          <p:cNvPr id="13" name="Group 12">
            <a:extLst>
              <a:ext uri="{FF2B5EF4-FFF2-40B4-BE49-F238E27FC236}">
                <a16:creationId xmlns:a16="http://schemas.microsoft.com/office/drawing/2014/main" id="{994E4481-3DF2-A3AE-AEA0-CDAFC664275B}"/>
              </a:ext>
            </a:extLst>
          </p:cNvPr>
          <p:cNvGrpSpPr/>
          <p:nvPr/>
        </p:nvGrpSpPr>
        <p:grpSpPr>
          <a:xfrm>
            <a:off x="800100" y="844547"/>
            <a:ext cx="5686425" cy="5168906"/>
            <a:chOff x="800100" y="1093556"/>
            <a:chExt cx="5686425" cy="5168906"/>
          </a:xfrm>
        </p:grpSpPr>
        <p:sp>
          <p:nvSpPr>
            <p:cNvPr id="4" name="TextBox 3">
              <a:extLst>
                <a:ext uri="{FF2B5EF4-FFF2-40B4-BE49-F238E27FC236}">
                  <a16:creationId xmlns:a16="http://schemas.microsoft.com/office/drawing/2014/main" id="{79DDFEFE-127B-AE10-ACC6-9FE5314CCFC3}"/>
                </a:ext>
              </a:extLst>
            </p:cNvPr>
            <p:cNvSpPr txBox="1"/>
            <p:nvPr/>
          </p:nvSpPr>
          <p:spPr>
            <a:xfrm>
              <a:off x="800100" y="1093556"/>
              <a:ext cx="5686425" cy="646331"/>
            </a:xfrm>
            <a:prstGeom prst="rect">
              <a:avLst/>
            </a:prstGeom>
            <a:noFill/>
          </p:spPr>
          <p:txBody>
            <a:bodyPr wrap="square" rtlCol="0">
              <a:spAutoFit/>
            </a:bodyPr>
            <a:lstStyle/>
            <a:p>
              <a:r>
                <a:rPr lang="en-US" sz="3600" b="1" dirty="0">
                  <a:solidFill>
                    <a:srgbClr val="ED8AB2"/>
                  </a:solidFill>
                  <a:latin typeface="Tilde" pitchFamily="2" charset="77"/>
                </a:rPr>
                <a:t>4Opportunity</a:t>
              </a:r>
            </a:p>
          </p:txBody>
        </p:sp>
        <p:sp>
          <p:nvSpPr>
            <p:cNvPr id="8" name="TextBox 7">
              <a:extLst>
                <a:ext uri="{FF2B5EF4-FFF2-40B4-BE49-F238E27FC236}">
                  <a16:creationId xmlns:a16="http://schemas.microsoft.com/office/drawing/2014/main" id="{99992A63-9E54-350B-16FB-5E9D05DBD474}"/>
                </a:ext>
              </a:extLst>
            </p:cNvPr>
            <p:cNvSpPr txBox="1"/>
            <p:nvPr/>
          </p:nvSpPr>
          <p:spPr>
            <a:xfrm>
              <a:off x="800100" y="1906141"/>
              <a:ext cx="4700155" cy="4356321"/>
            </a:xfrm>
            <a:prstGeom prst="rect">
              <a:avLst/>
            </a:prstGeom>
            <a:noFill/>
          </p:spPr>
          <p:txBody>
            <a:bodyPr wrap="square" rtlCol="0">
              <a:spAutoFit/>
            </a:bodyPr>
            <a:lstStyle/>
            <a:p>
              <a:pPr>
                <a:lnSpc>
                  <a:spcPts val="2220"/>
                </a:lnSpc>
                <a:spcBef>
                  <a:spcPts val="1200"/>
                </a:spcBef>
              </a:pPr>
              <a:r>
                <a:rPr lang="en-US" sz="1600" dirty="0">
                  <a:latin typeface="Roboto" panose="02000000000000000000" pitchFamily="2" charset="0"/>
                  <a:ea typeface="Roboto" panose="02000000000000000000" pitchFamily="2" charset="0"/>
                </a:rPr>
                <a:t>How used shoes and clothes </a:t>
              </a:r>
              <a:r>
                <a:rPr lang="en-US" sz="1600" dirty="0">
                  <a:latin typeface="Roboto Light" panose="02000000000000000000" pitchFamily="2" charset="0"/>
                  <a:ea typeface="Roboto Light" panose="02000000000000000000" pitchFamily="2" charset="0"/>
                </a:rPr>
                <a:t>help people have enough money:</a:t>
              </a:r>
            </a:p>
            <a:p>
              <a:pPr marL="588353" lvl="1" indent="-294176">
                <a:lnSpc>
                  <a:spcPts val="2220"/>
                </a:lnSpc>
                <a:spcBef>
                  <a:spcPts val="1200"/>
                </a:spcBef>
                <a:buClr>
                  <a:srgbClr val="ED8AB2"/>
                </a:buClr>
                <a:buFont typeface="Arial"/>
                <a:buChar char="•"/>
              </a:pPr>
              <a:r>
                <a:rPr lang="en-US" sz="1600" dirty="0">
                  <a:latin typeface="Roboto Light" panose="02000000000000000000" pitchFamily="2" charset="0"/>
                  <a:ea typeface="Roboto Light" panose="02000000000000000000" pitchFamily="2" charset="0"/>
                </a:rPr>
                <a:t>We ask people to give us their used shoes and clothes.</a:t>
              </a:r>
            </a:p>
            <a:p>
              <a:pPr marL="588353" lvl="1" indent="-294176">
                <a:lnSpc>
                  <a:spcPts val="2220"/>
                </a:lnSpc>
                <a:spcBef>
                  <a:spcPts val="1200"/>
                </a:spcBef>
                <a:buClr>
                  <a:srgbClr val="ED8AB2"/>
                </a:buClr>
                <a:buFont typeface="Arial"/>
                <a:buChar char="•"/>
              </a:pPr>
              <a:r>
                <a:rPr lang="en-US" sz="1600" dirty="0">
                  <a:latin typeface="Roboto Light" panose="02000000000000000000" pitchFamily="2" charset="0"/>
                  <a:ea typeface="Roboto Light" panose="02000000000000000000" pitchFamily="2" charset="0"/>
                </a:rPr>
                <a:t>Our friends in other countries buy the shoes and clothes from us and then sell them for just a little bit of money to people who need help.</a:t>
              </a:r>
            </a:p>
            <a:p>
              <a:pPr marL="588353" lvl="1" indent="-294176">
                <a:lnSpc>
                  <a:spcPts val="2220"/>
                </a:lnSpc>
                <a:spcBef>
                  <a:spcPts val="1200"/>
                </a:spcBef>
                <a:buClr>
                  <a:srgbClr val="ED8AB2"/>
                </a:buClr>
                <a:buFont typeface="Arial"/>
                <a:buChar char="•"/>
              </a:pPr>
              <a:r>
                <a:rPr lang="en-US" sz="1600" dirty="0">
                  <a:latin typeface="Roboto Light" panose="02000000000000000000" pitchFamily="2" charset="0"/>
                  <a:ea typeface="Roboto Light" panose="02000000000000000000" pitchFamily="2" charset="0"/>
                </a:rPr>
                <a:t>The people who need help sell them to people in their town who need shoes and clothes.</a:t>
              </a:r>
            </a:p>
            <a:p>
              <a:pPr marL="588353" lvl="1" indent="-294176">
                <a:lnSpc>
                  <a:spcPts val="2220"/>
                </a:lnSpc>
                <a:spcBef>
                  <a:spcPts val="1200"/>
                </a:spcBef>
                <a:buClr>
                  <a:srgbClr val="ED8AB2"/>
                </a:buClr>
                <a:buFont typeface="Arial"/>
                <a:buChar char="•"/>
              </a:pPr>
              <a:r>
                <a:rPr lang="en-US" sz="1600" dirty="0">
                  <a:latin typeface="Roboto Light" panose="02000000000000000000" pitchFamily="2" charset="0"/>
                  <a:ea typeface="Roboto Light" panose="02000000000000000000" pitchFamily="2" charset="0"/>
                </a:rPr>
                <a:t>Now they have enough money to take care of their family!</a:t>
              </a:r>
            </a:p>
          </p:txBody>
        </p:sp>
      </p:grpSp>
      <p:sp>
        <p:nvSpPr>
          <p:cNvPr id="11" name="Slide Number Placeholder 10">
            <a:extLst>
              <a:ext uri="{FF2B5EF4-FFF2-40B4-BE49-F238E27FC236}">
                <a16:creationId xmlns:a16="http://schemas.microsoft.com/office/drawing/2014/main" id="{1E06120D-0C61-95EE-F773-54206141D908}"/>
              </a:ext>
            </a:extLst>
          </p:cNvPr>
          <p:cNvSpPr>
            <a:spLocks noGrp="1"/>
          </p:cNvSpPr>
          <p:nvPr>
            <p:ph type="sldNum" sz="quarter" idx="12"/>
          </p:nvPr>
        </p:nvSpPr>
        <p:spPr/>
        <p:txBody>
          <a:bodyPr/>
          <a:lstStyle/>
          <a:p>
            <a:fld id="{1548DABD-05E2-E94B-A0BE-65A3DB3DB1D6}" type="slidenum">
              <a:rPr lang="en-US" smtClean="0"/>
              <a:pPr/>
              <a:t>9</a:t>
            </a:fld>
            <a:endParaRPr lang="en-US" dirty="0"/>
          </a:p>
        </p:txBody>
      </p:sp>
      <p:pic>
        <p:nvPicPr>
          <p:cNvPr id="10" name="Picture 9">
            <a:extLst>
              <a:ext uri="{FF2B5EF4-FFF2-40B4-BE49-F238E27FC236}">
                <a16:creationId xmlns:a16="http://schemas.microsoft.com/office/drawing/2014/main" id="{04C9D46F-9FA0-C1D9-7CF5-CF0C0152FE16}"/>
              </a:ext>
            </a:extLst>
          </p:cNvPr>
          <p:cNvPicPr>
            <a:picLocks noChangeAspect="1"/>
          </p:cNvPicPr>
          <p:nvPr/>
        </p:nvPicPr>
        <p:blipFill>
          <a:blip r:embed="rId4">
            <a:alphaModFix amt="10000"/>
          </a:blip>
          <a:srcRect/>
          <a:stretch/>
        </p:blipFill>
        <p:spPr>
          <a:xfrm>
            <a:off x="481011" y="6307671"/>
            <a:ext cx="1709928" cy="182498"/>
          </a:xfrm>
          <a:prstGeom prst="rect">
            <a:avLst/>
          </a:prstGeom>
        </p:spPr>
      </p:pic>
    </p:spTree>
    <p:extLst>
      <p:ext uri="{BB962C8B-B14F-4D97-AF65-F5344CB8AC3E}">
        <p14:creationId xmlns:p14="http://schemas.microsoft.com/office/powerpoint/2010/main" val="425214425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511</TotalTime>
  <Words>634</Words>
  <Application>Microsoft Macintosh PowerPoint</Application>
  <PresentationFormat>Widescreen</PresentationFormat>
  <Paragraphs>59</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Aptos</vt:lpstr>
      <vt:lpstr>Aptos Display</vt:lpstr>
      <vt:lpstr>Arial</vt:lpstr>
      <vt:lpstr>Buenos Aires Trial</vt:lpstr>
      <vt:lpstr>Roboto</vt:lpstr>
      <vt:lpstr>Roboto 2</vt:lpstr>
      <vt:lpstr>Roboto Light</vt:lpstr>
      <vt:lpstr>Roboto Medium</vt:lpstr>
      <vt:lpstr>Tilde</vt:lpstr>
      <vt:lpstr>Tilde 2</vt:lpstr>
      <vt:lpstr>Tilde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Overberg</dc:creator>
  <cp:lastModifiedBy>Olivia Overberg</cp:lastModifiedBy>
  <cp:revision>3</cp:revision>
  <dcterms:created xsi:type="dcterms:W3CDTF">2025-02-26T16:49:56Z</dcterms:created>
  <dcterms:modified xsi:type="dcterms:W3CDTF">2025-02-27T18:59:32Z</dcterms:modified>
</cp:coreProperties>
</file>